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6">
  <p:sldMasterIdLst>
    <p:sldMasterId id="2147483648" r:id="rId1"/>
    <p:sldMasterId id="2147483660" r:id="rId2"/>
    <p:sldMasterId id="2147483673" r:id="rId3"/>
  </p:sldMasterIdLst>
  <p:notesMasterIdLst>
    <p:notesMasterId r:id="rId29"/>
  </p:notesMasterIdLst>
  <p:sldIdLst>
    <p:sldId id="256" r:id="rId4"/>
    <p:sldId id="358" r:id="rId5"/>
    <p:sldId id="280" r:id="rId6"/>
    <p:sldId id="286" r:id="rId7"/>
    <p:sldId id="346" r:id="rId8"/>
    <p:sldId id="345" r:id="rId9"/>
    <p:sldId id="329" r:id="rId10"/>
    <p:sldId id="296" r:id="rId11"/>
    <p:sldId id="347" r:id="rId12"/>
    <p:sldId id="339" r:id="rId13"/>
    <p:sldId id="330" r:id="rId14"/>
    <p:sldId id="299" r:id="rId15"/>
    <p:sldId id="342" r:id="rId16"/>
    <p:sldId id="340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258" r:id="rId2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612"/>
    <a:srgbClr val="EBDD21"/>
    <a:srgbClr val="17375E"/>
    <a:srgbClr val="00AEEF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610" y="72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мес. 2021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796405983862444"/>
          <c:y val="3.12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319242525053452E-2"/>
          <c:y val="0.26012918307086674"/>
          <c:w val="0.43927234772876689"/>
          <c:h val="0.4527573818897642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2021</c:v>
                </c:pt>
              </c:strCache>
            </c:strRef>
          </c:tx>
          <c:dPt>
            <c:idx val="1"/>
            <c:bubble3D val="0"/>
            <c:explosion val="10"/>
          </c:dPt>
          <c:dPt>
            <c:idx val="2"/>
            <c:bubble3D val="0"/>
            <c:explosion val="9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Использование средств массовой информации для распространения материалов, содержащих нецензурную брань</c:v>
                </c:pt>
                <c:pt idx="1">
                  <c:v>Распространение информации о запрещённой в РФ организации без упоминания, что она запрещена</c:v>
                </c:pt>
                <c:pt idx="2">
                  <c:v>Распространение сообщений и материалов о некоммерческой организации, включенной в реестр некоммерческих организаций, выполняющих функции иностранного агента, без указания на то, что соответствующая организация выполяет функции иностранного агента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12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8475121151634654"/>
          <c:y val="1.5692175196850431E-2"/>
          <c:w val="0.50039337790653071"/>
          <c:h val="0.91975639763779538"/>
        </c:manualLayout>
      </c:layout>
      <c:overlay val="0"/>
      <c:txPr>
        <a:bodyPr/>
        <a:lstStyle/>
        <a:p>
          <a:pPr algn="just"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D29B0-0545-4B1C-98B6-EA25AADD0F08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C64E9-50A4-4A9B-932F-7018C13F33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85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C64E9-50A4-4A9B-932F-7018C13F33B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51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C64E9-50A4-4A9B-932F-7018C13F33B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96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C64E9-50A4-4A9B-932F-7018C13F33B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54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8AEF9C02-454A-47B5-B331-BECA6798BE6F}" type="slidenum">
              <a:rPr lang="ru-RU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14</a:t>
            </a:fld>
            <a:endParaRPr lang="ru-RU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9496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A77717E9-0E66-438D-9C4D-ABC68B997FFE}" type="slidenum">
              <a:rPr lang="ru-RU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15</a:t>
            </a:fld>
            <a:endParaRPr lang="ru-RU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701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435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616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947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968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5188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1676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460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107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4720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365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447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9306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735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6172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9375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5298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068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346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3156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2983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4843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5558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335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194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67040"/>
            <a:ext cx="8228520" cy="9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3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Образец заголовка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88271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65353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3966" y="4725234"/>
            <a:ext cx="1576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Симферополь, 2021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2011" y="2555958"/>
            <a:ext cx="7340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Профилактика злоупотребления свободой массовой информации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364433" y="365859"/>
            <a:ext cx="5674863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ч. 2 ст. 13.15 </a:t>
            </a:r>
            <a:r>
              <a:rPr lang="ru-RU" sz="1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РФ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Распространение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информации об общественном объединении или иной организации,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включенных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опубликованный перечень общественных и религиозных объединений, иных организаций, в отношении которых судом принято вступившее в законную силу решение о ликвидации или запрете деятельности по основаниям, предусмотренным Федеральным законом от 25 июля 2002 года N 114-ФЗ "О противодействии экстремистской деятельности", или об организации,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включенной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опубликованный единый федеральный список организаций, в том числе иностранных и международных организаций, признанных в соответствии с законодательством Российской Федерации террористическими, без указания на то, что соответствующее общественное объединение или иная организация ликвидированы или их деятельность запрещена,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влечет наложение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административного штрафа: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размере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от двух тысяч до двух тысяч пятисот рублей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конфискацией предмета административного правонарушения;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должностных лиц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от четырех тысяч до пяти тысяч 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конфискацией предмета административного правонарушения;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юридических лиц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от сорока тысяч до пятидесяти тысяч 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конфискацией предмета административного правонарушения.</a:t>
            </a:r>
          </a:p>
        </p:txBody>
      </p:sp>
      <p:pic>
        <p:nvPicPr>
          <p:cNvPr id="2052" name="Picture 4" descr="C:\Users\Senina\Desktop\Видео для презентации\коап р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41" y="841069"/>
            <a:ext cx="3217852" cy="32178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2816" y="377552"/>
            <a:ext cx="8653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ст. 4 Закона Российской Федерации от 27 декабря 1991 года № 2124-1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 средствах массовой информации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4921" y="1065764"/>
            <a:ext cx="6589079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Запрещаются распространение</a:t>
            </a:r>
            <a:r>
              <a:rPr lang="ru-RU" sz="17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средствах массовой информации, 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также в информационно-телекоммуникационных сетях </a:t>
            </a:r>
            <a:r>
              <a:rPr lang="ru-RU" sz="1700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сведений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</a:t>
            </a:r>
            <a:r>
              <a:rPr lang="ru-RU" sz="1700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способах, методах разработки, изготовления и использования, местах приобретения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наркотических средств, психотропных веществ и их прекурсоров, новых потенциально опасных </a:t>
            </a:r>
            <a:r>
              <a:rPr lang="ru-RU" sz="17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психоактивных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веществ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 </a:t>
            </a:r>
            <a:r>
              <a:rPr lang="ru-RU" sz="1700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способах и местах культивирования 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растений,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содержащих наркотические средства или психотропные вещества либо их </a:t>
            </a:r>
            <a:r>
              <a:rPr lang="ru-RU" sz="17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прекурсоры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700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пропаганда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каких-либо преимуществ использования отдельных 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наркотических средств, психотропных веществ, их аналогов или прекурсоров, новых потенциально опасных </a:t>
            </a:r>
            <a:r>
              <a:rPr lang="ru-RU" sz="17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психоактивных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веществ, растений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содержащих наркотические средства или психотропные вещества либо их </a:t>
            </a:r>
            <a:r>
              <a:rPr lang="ru-RU" sz="17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прекурсоры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7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2" descr="https://www.zipconomy.nl/wp-content/uploads/2016/03/rood-kruis-fou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8311" t="23282" r="17030" b="17737"/>
          <a:stretch/>
        </p:blipFill>
        <p:spPr bwMode="auto">
          <a:xfrm>
            <a:off x="194984" y="1512794"/>
            <a:ext cx="2359937" cy="2152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3157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s://s9.stc.all.kpcdn.net/share/i/12/9282839/inx960x640.jpg"/>
          <p:cNvPicPr>
            <a:picLocks noChangeAspect="1" noChangeArrowheads="1"/>
          </p:cNvPicPr>
          <p:nvPr/>
        </p:nvPicPr>
        <p:blipFill>
          <a:blip r:embed="rId3" cstate="print"/>
          <a:srcRect l="21761" t="2387" r="19884" b="7958"/>
          <a:stretch>
            <a:fillRect/>
          </a:stretch>
        </p:blipFill>
        <p:spPr bwMode="auto">
          <a:xfrm>
            <a:off x="2576608" y="1828801"/>
            <a:ext cx="2106679" cy="2436074"/>
          </a:xfrm>
          <a:prstGeom prst="rect">
            <a:avLst/>
          </a:prstGeom>
          <a:noFill/>
        </p:spPr>
      </p:pic>
      <p:pic>
        <p:nvPicPr>
          <p:cNvPr id="9220" name="Picture 4" descr="http://f3rap.ru/wp-content/uploads/2015/08/galochka_24.jpg"/>
          <p:cNvPicPr>
            <a:picLocks noChangeAspect="1" noChangeArrowheads="1"/>
          </p:cNvPicPr>
          <p:nvPr/>
        </p:nvPicPr>
        <p:blipFill>
          <a:blip r:embed="rId4" cstate="print"/>
          <a:srcRect l="17874" t="6202" r="22959" b="9612"/>
          <a:stretch>
            <a:fillRect/>
          </a:stretch>
        </p:blipFill>
        <p:spPr bwMode="auto">
          <a:xfrm>
            <a:off x="7105794" y="1507713"/>
            <a:ext cx="2038205" cy="29972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04608" y="427504"/>
            <a:ext cx="45362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rgbClr val="35B61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нарушению не относятся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материалы, если в них: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выражается явное осуждение наркотических веществ (употребление и т.д.);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делается акцент на отрицательных последствиях их употребления;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592" y="345408"/>
            <a:ext cx="406971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нарушению относятся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материалы, в которых показываются, изображаются, воспроизводятся, описываются: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конкретные способы, методы разработки, изготовления и использования наркотических средств, психотропных веществ и их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прекурсоров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(вплоть до подробной инструкции);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488" y="1817819"/>
            <a:ext cx="26039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приводится информация о конкретных местах приобретения наркотических средств, психотропных веществ и их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прекурсоров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(адрес, телефон и т.д.);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осуществляется пропаганда каких-либо преимуществ использования отдельных наркотических средств, психотропных веществ, их аналогов и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прекурсоров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06896" y="1528614"/>
            <a:ext cx="256171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способы изготовления описаны поверхностно (без указания конкретных количественных, временных значений, названий компонентов);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места приобретения указаны без конкретных адресов, телефонов и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т.п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новости о задержании преступников (ст. 228, если нет вышеуказанных признаков нарушения).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08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1" y="275241"/>
            <a:ext cx="5748528" cy="42245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629" y="1679991"/>
            <a:ext cx="2103302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78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882804" y="140189"/>
            <a:ext cx="614253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ч. 1 ст. 6.13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РФ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Пропаганда либо незаконная реклама наркотических средств, психотропных веществ или 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прекурсоров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растений, содержащих наркотические средства или психотропные вещества либо 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прекурсоры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и их частей, содержащих наркотические средства или психотропные вещества либо 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прекурсоры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также новых потенциально опасных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веществ влечет наложение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административного штрафа: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размере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от четырех тысяч до пяти тысяч рублей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конфискацией рекламной продукции и оборудования, использованного для ее изготовления;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должностных лиц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от сорока тысяч до пятидесяти тысяч 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лиц, осуществляющих предпринимательскую деятельность без образования юридического лица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от сорока тысяч до пятидесяти тысяч 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конфискацией рекламной продукции и оборудования, использованного для ее изготовления либо административное приостановление деятельности на срок до девяноста суток с конфискацией рекламной продукции и оборудования, использованного для ее изготовления;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юридических лиц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от восьмисот тысяч до одного миллиона рублей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конфискацией рекламной продукции и оборудования, использованного для ее изготовления либо административное приостановление деятельности на срок до девяноста суток с конфискацией рекламной продукции и оборудования, использованного для ее изготовления.</a:t>
            </a:r>
          </a:p>
        </p:txBody>
      </p:sp>
      <p:pic>
        <p:nvPicPr>
          <p:cNvPr id="2052" name="Picture 4" descr="C:\Users\Senina\Desktop\Видео для презентации\коап р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642" y="893459"/>
            <a:ext cx="2701320" cy="27013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167040"/>
            <a:ext cx="8228520" cy="93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500" b="1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Законодательная база</a:t>
            </a:r>
            <a:endParaRPr lang="ru-RU" sz="2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914400" y="1287720"/>
            <a:ext cx="7315200" cy="276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/>
          <a:lstStyle/>
          <a:p>
            <a:pPr marL="311040" indent="-310680" algn="ctr">
              <a:buClr>
                <a:srgbClr val="0000CC"/>
              </a:buClr>
              <a:buFont typeface="Wingdings" charset="2"/>
              <a:buChar char=""/>
            </a:pPr>
            <a:r>
              <a:rPr lang="ru-RU" sz="2200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Федеральный закон от 27 декабря 1991 г. № 2124-I «О средствах массовой информации»;</a:t>
            </a:r>
            <a:endParaRPr lang="ru-RU" sz="2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endParaRPr lang="ru-RU" sz="2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11040" indent="-310680" algn="ctr">
              <a:buClr>
                <a:srgbClr val="0000CC"/>
              </a:buClr>
              <a:buFont typeface="Wingdings" charset="2"/>
              <a:buChar char=""/>
            </a:pPr>
            <a:r>
              <a:rPr lang="ru-RU" sz="2200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Федеральный закон от 12 января 1996 г. № 7-ФЗ «О некоммерческих организациях»;</a:t>
            </a:r>
            <a:endParaRPr lang="ru-RU" sz="2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endParaRPr lang="ru-RU" sz="2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97920" indent="-232920" algn="ctr">
              <a:buClr>
                <a:srgbClr val="0000CC"/>
              </a:buClr>
              <a:buFont typeface="Wingdings" charset="2"/>
              <a:buChar char=""/>
            </a:pPr>
            <a:r>
              <a:rPr lang="ru-RU" sz="2200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«Кодекс Российской Федерации об административных правонарушениях» от 30.12.2001 № 195-ФЗ</a:t>
            </a:r>
            <a:endParaRPr lang="ru-RU" sz="2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3663952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914400" y="416520"/>
            <a:ext cx="7511040" cy="1359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ru-RU" b="1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Иностранный агент </a:t>
            </a:r>
            <a:r>
              <a:rPr lang="ru-RU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это физическое или юридическое лицо, получающее финансирование или имущество от иностранных организаций или граждан, участвующее в политической деятельности в Российской Федерации и действующее в интересах иностранных государств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3004560" y="2049120"/>
            <a:ext cx="2889720" cy="524160"/>
          </a:xfrm>
          <a:prstGeom prst="roundRect">
            <a:avLst>
              <a:gd name="adj" fmla="val 10000"/>
            </a:avLst>
          </a:prstGeom>
          <a:solidFill>
            <a:schemeClr val="lt1">
              <a:hueOff val="0"/>
              <a:satOff val="0"/>
              <a:lumOff val="0"/>
            </a:schemeClr>
          </a:solidFill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4" name="CustomShape 3"/>
          <p:cNvSpPr/>
          <p:nvPr/>
        </p:nvSpPr>
        <p:spPr>
          <a:xfrm>
            <a:off x="3019680" y="2064600"/>
            <a:ext cx="285912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6320" tIns="76320" rIns="76320" bIns="76320" anchor="ctr"/>
          <a:lstStyle/>
          <a:p>
            <a:pPr algn="ctr">
              <a:lnSpc>
                <a:spcPct val="90000"/>
              </a:lnSpc>
              <a:spcAft>
                <a:spcPts val="629"/>
              </a:spcAft>
            </a:pPr>
            <a:r>
              <a:rPr lang="ru-RU" b="1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Иностранные агенты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5" name="CustomShape 4"/>
          <p:cNvSpPr/>
          <p:nvPr/>
        </p:nvSpPr>
        <p:spPr>
          <a:xfrm>
            <a:off x="1240920" y="2963520"/>
            <a:ext cx="1531800" cy="807120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6" name="CustomShape 5"/>
          <p:cNvSpPr/>
          <p:nvPr/>
        </p:nvSpPr>
        <p:spPr>
          <a:xfrm>
            <a:off x="1306080" y="3029040"/>
            <a:ext cx="148464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3280" tIns="53280" rIns="53280" bIns="53280" anchor="ctr"/>
          <a:lstStyle/>
          <a:p>
            <a:pPr algn="ctr">
              <a:lnSpc>
                <a:spcPct val="90000"/>
              </a:lnSpc>
            </a:pPr>
            <a:r>
              <a:rPr lang="ru-RU" sz="15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Некоммерческие организации (НКО)</a:t>
            </a:r>
            <a:endParaRPr lang="ru-RU" sz="1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7" name="CustomShape 6"/>
          <p:cNvSpPr/>
          <p:nvPr/>
        </p:nvSpPr>
        <p:spPr>
          <a:xfrm>
            <a:off x="3004560" y="2963520"/>
            <a:ext cx="1588320" cy="807120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8" name="CustomShape 7"/>
          <p:cNvSpPr/>
          <p:nvPr/>
        </p:nvSpPr>
        <p:spPr>
          <a:xfrm>
            <a:off x="3027960" y="2987280"/>
            <a:ext cx="154116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3280" tIns="53280" rIns="53280" bIns="53280" anchor="ctr"/>
          <a:lstStyle/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ru-RU" sz="15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Общественные объединения</a:t>
            </a:r>
            <a:endParaRPr lang="ru-RU" sz="1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9" name="CustomShape 8"/>
          <p:cNvSpPr/>
          <p:nvPr/>
        </p:nvSpPr>
        <p:spPr>
          <a:xfrm>
            <a:off x="4833360" y="2963520"/>
            <a:ext cx="1404720" cy="807120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0" name="CustomShape 9"/>
          <p:cNvSpPr/>
          <p:nvPr/>
        </p:nvSpPr>
        <p:spPr>
          <a:xfrm>
            <a:off x="4856760" y="2987280"/>
            <a:ext cx="135756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3280" tIns="53280" rIns="53280" bIns="53280" anchor="ctr"/>
          <a:lstStyle/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ru-RU" sz="15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Физические лица</a:t>
            </a:r>
            <a:endParaRPr lang="ru-RU" sz="1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1" name="CustomShape 10"/>
          <p:cNvSpPr/>
          <p:nvPr/>
        </p:nvSpPr>
        <p:spPr>
          <a:xfrm>
            <a:off x="6466320" y="2963520"/>
            <a:ext cx="1763280" cy="979200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2" name="CustomShape 11"/>
          <p:cNvSpPr/>
          <p:nvPr/>
        </p:nvSpPr>
        <p:spPr>
          <a:xfrm>
            <a:off x="6501240" y="2992320"/>
            <a:ext cx="1692720" cy="92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3280" tIns="53280" rIns="53280" bIns="53280" anchor="ctr"/>
          <a:lstStyle/>
          <a:p>
            <a:pPr algn="ctr">
              <a:lnSpc>
                <a:spcPct val="90000"/>
              </a:lnSpc>
              <a:spcAft>
                <a:spcPts val="524"/>
              </a:spcAft>
            </a:pPr>
            <a:r>
              <a:rPr lang="ru-RU" sz="15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Иностранные средства массовой информации (Ино-СМИ)</a:t>
            </a:r>
            <a:endParaRPr lang="ru-RU" sz="1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554275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306080" y="351000"/>
            <a:ext cx="6531480" cy="93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500" b="1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НКО, выполняющие функции иностранного агента</a:t>
            </a:r>
            <a:endParaRPr lang="ru-RU" sz="2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1044720" y="1788120"/>
            <a:ext cx="7119360" cy="176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280" tIns="30960" rIns="62280" bIns="30960"/>
          <a:lstStyle/>
          <a:p>
            <a:pPr algn="just">
              <a:spcBef>
                <a:spcPts val="360"/>
              </a:spcBef>
            </a:pPr>
            <a:r>
              <a:rPr lang="ru-RU" b="1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Некоммерческая организация, выполняющая функции иностранного агента – </a:t>
            </a:r>
            <a:r>
              <a:rPr lang="ru-RU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некоммерческая организация, получающая денежные средства или иное имущество от иностранных государств и участвующая, в интересах иностранных источников, в политической деятельности на территории Российской Федерации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6688321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2024640" y="220320"/>
            <a:ext cx="5029200" cy="63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500" b="1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Реестр НКО, выполняющих функции иностранного агента</a:t>
            </a:r>
            <a:endParaRPr lang="ru-RU" sz="2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6" name="Picture 2"/>
          <p:cNvPicPr/>
          <p:nvPr/>
        </p:nvPicPr>
        <p:blipFill>
          <a:blip r:embed="rId2"/>
          <a:srcRect t="9562" r="3982" b="5782"/>
          <a:stretch/>
        </p:blipFill>
        <p:spPr>
          <a:xfrm>
            <a:off x="963360" y="1088640"/>
            <a:ext cx="7331400" cy="3442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95907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698120" y="285840"/>
            <a:ext cx="5029200" cy="63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500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Иностранные СМИ, выполняющие функции иностранного агента</a:t>
            </a:r>
            <a:endParaRPr lang="ru-RU" sz="2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979560" y="1088640"/>
            <a:ext cx="7250040" cy="21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280" tIns="30960" rIns="62280" bIns="30960"/>
          <a:lstStyle/>
          <a:p>
            <a:pPr algn="just">
              <a:spcBef>
                <a:spcPts val="320"/>
              </a:spcBef>
            </a:pPr>
            <a:r>
              <a:rPr lang="ru-RU" sz="1600" b="1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Иностранные средства массовой информации, выполняющие функции иностранного агента – </a:t>
            </a:r>
            <a:r>
              <a:rPr lang="ru-RU" sz="16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иностранные средства массовой информации, которые получают денежные средства или иное имущество от иностранных государств, их государственных органов, международных и иностранных организаций, иностранных граждан, лиц без гражданства либо уполномоченных ими лиц или от российских юридических лиц, получающих денежные средства или иное имущество от указанных источников</a:t>
            </a:r>
            <a:endParaRPr lang="ru-RU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4409640" y="3362400"/>
            <a:ext cx="1680480" cy="308880"/>
          </a:xfrm>
          <a:custGeom>
            <a:avLst/>
            <a:gdLst/>
            <a:ahLst/>
            <a:cxnLst/>
            <a:rect l="l" t="t" r="r" b="b"/>
            <a:pathLst>
              <a:path w="1680661" h="309224">
                <a:moveTo>
                  <a:pt x="0" y="0"/>
                </a:moveTo>
                <a:lnTo>
                  <a:pt x="0" y="201795"/>
                </a:lnTo>
                <a:lnTo>
                  <a:pt x="1680661" y="201795"/>
                </a:lnTo>
                <a:lnTo>
                  <a:pt x="1680661" y="309224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4"/>
          <p:cNvSpPr/>
          <p:nvPr/>
        </p:nvSpPr>
        <p:spPr>
          <a:xfrm>
            <a:off x="4409640" y="3362400"/>
            <a:ext cx="118440" cy="308880"/>
          </a:xfrm>
          <a:custGeom>
            <a:avLst/>
            <a:gdLst/>
            <a:ahLst/>
            <a:cxnLst/>
            <a:rect l="l" t="t" r="r" b="b"/>
            <a:pathLst>
              <a:path w="118760" h="309224">
                <a:moveTo>
                  <a:pt x="0" y="0"/>
                </a:moveTo>
                <a:lnTo>
                  <a:pt x="0" y="201795"/>
                </a:lnTo>
                <a:lnTo>
                  <a:pt x="118760" y="201795"/>
                </a:lnTo>
                <a:lnTo>
                  <a:pt x="118760" y="309224"/>
                </a:lnTo>
              </a:path>
            </a:pathLst>
          </a:custGeom>
          <a:noFill/>
          <a:ln>
            <a:solidFill>
              <a:srgbClr val="0070C0"/>
            </a:solidFill>
            <a:round/>
            <a:tailEnd type="triangle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5"/>
          <p:cNvSpPr/>
          <p:nvPr/>
        </p:nvSpPr>
        <p:spPr>
          <a:xfrm>
            <a:off x="2847600" y="3362400"/>
            <a:ext cx="1561680" cy="308880"/>
          </a:xfrm>
          <a:custGeom>
            <a:avLst/>
            <a:gdLst/>
            <a:ahLst/>
            <a:cxnLst/>
            <a:rect l="l" t="t" r="r" b="b"/>
            <a:pathLst>
              <a:path w="1561901" h="309224">
                <a:moveTo>
                  <a:pt x="1561901" y="0"/>
                </a:moveTo>
                <a:lnTo>
                  <a:pt x="1561901" y="201795"/>
                </a:lnTo>
                <a:lnTo>
                  <a:pt x="0" y="201795"/>
                </a:lnTo>
                <a:lnTo>
                  <a:pt x="0" y="309224"/>
                </a:lnTo>
              </a:path>
            </a:pathLst>
          </a:custGeom>
          <a:noFill/>
          <a:ln>
            <a:solidFill>
              <a:srgbClr val="0070C0"/>
            </a:solidFill>
            <a:round/>
            <a:tailEnd type="triangle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6"/>
          <p:cNvSpPr/>
          <p:nvPr/>
        </p:nvSpPr>
        <p:spPr>
          <a:xfrm>
            <a:off x="3091680" y="2883960"/>
            <a:ext cx="2635200" cy="477720"/>
          </a:xfrm>
          <a:prstGeom prst="roundRect">
            <a:avLst>
              <a:gd name="adj" fmla="val 1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7"/>
          <p:cNvSpPr/>
          <p:nvPr/>
        </p:nvSpPr>
        <p:spPr>
          <a:xfrm>
            <a:off x="3220560" y="3006360"/>
            <a:ext cx="2635200" cy="477720"/>
          </a:xfrm>
          <a:prstGeom prst="roundRect">
            <a:avLst>
              <a:gd name="adj" fmla="val 10000"/>
            </a:avLst>
          </a:prstGeom>
          <a:solidFill>
            <a:schemeClr val="lt1">
              <a:hueOff val="0"/>
              <a:satOff val="0"/>
              <a:lum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90360" rIns="76320" bIns="90360" anchor="ctr"/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ru-RU" sz="2000" b="1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ИноСМИ-иноагенты</a:t>
            </a: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4" name="CustomShape 8"/>
          <p:cNvSpPr/>
          <p:nvPr/>
        </p:nvSpPr>
        <p:spPr>
          <a:xfrm>
            <a:off x="2149200" y="3671640"/>
            <a:ext cx="1396800" cy="736200"/>
          </a:xfrm>
          <a:prstGeom prst="roundRect">
            <a:avLst>
              <a:gd name="adj" fmla="val 1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9"/>
          <p:cNvSpPr/>
          <p:nvPr/>
        </p:nvSpPr>
        <p:spPr>
          <a:xfrm>
            <a:off x="2278080" y="3794040"/>
            <a:ext cx="1396800" cy="736200"/>
          </a:xfrm>
          <a:prstGeom prst="roundRect">
            <a:avLst>
              <a:gd name="adj" fmla="val 10000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4880" tIns="74880" rIns="53280" bIns="74880" anchor="ctr"/>
          <a:lstStyle/>
          <a:p>
            <a:pPr algn="ctr">
              <a:lnSpc>
                <a:spcPct val="90000"/>
              </a:lnSpc>
            </a:pPr>
            <a:r>
              <a:rPr lang="ru-RU" sz="14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Юридические лица</a:t>
            </a:r>
            <a:endParaRPr lang="ru-RU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6" name="CustomShape 10"/>
          <p:cNvSpPr/>
          <p:nvPr/>
        </p:nvSpPr>
        <p:spPr>
          <a:xfrm>
            <a:off x="3804120" y="3671640"/>
            <a:ext cx="1448280" cy="736200"/>
          </a:xfrm>
          <a:prstGeom prst="roundRect">
            <a:avLst>
              <a:gd name="adj" fmla="val 1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11"/>
          <p:cNvSpPr/>
          <p:nvPr/>
        </p:nvSpPr>
        <p:spPr>
          <a:xfrm>
            <a:off x="3933000" y="3794040"/>
            <a:ext cx="1448280" cy="736200"/>
          </a:xfrm>
          <a:prstGeom prst="roundRect">
            <a:avLst>
              <a:gd name="adj" fmla="val 10000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4880" tIns="74880" rIns="53280" bIns="7488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Физические лица</a:t>
            </a:r>
            <a:endParaRPr lang="ru-RU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8" name="CustomShape 12"/>
          <p:cNvSpPr/>
          <p:nvPr/>
        </p:nvSpPr>
        <p:spPr>
          <a:xfrm>
            <a:off x="5510520" y="3671640"/>
            <a:ext cx="1159200" cy="736200"/>
          </a:xfrm>
          <a:prstGeom prst="roundRect">
            <a:avLst>
              <a:gd name="adj" fmla="val 1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13"/>
          <p:cNvSpPr/>
          <p:nvPr/>
        </p:nvSpPr>
        <p:spPr>
          <a:xfrm>
            <a:off x="5639400" y="3794040"/>
            <a:ext cx="1159200" cy="736200"/>
          </a:xfrm>
          <a:prstGeom prst="roundRect">
            <a:avLst>
              <a:gd name="adj" fmla="val 10000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4880" tIns="74880" rIns="53280" bIns="7488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СМИ</a:t>
            </a:r>
            <a:endParaRPr lang="ru-RU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5760665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7103" y="2130305"/>
            <a:ext cx="749944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Вопросы, которые мы рассмотрим в ходе </a:t>
            </a:r>
            <a:r>
              <a:rPr lang="ru-RU" sz="1400" b="1" dirty="0" err="1">
                <a:solidFill>
                  <a:srgbClr val="FF0000"/>
                </a:solidFill>
              </a:rPr>
              <a:t>вебинара</a:t>
            </a:r>
            <a:r>
              <a:rPr lang="ru-RU" sz="14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1. распространение в СМИ материалов, содержащих нецензурную </a:t>
            </a:r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</a:rPr>
              <a:t>брань;</a:t>
            </a:r>
            <a:endParaRPr lang="ru-RU" sz="1400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2. распространение в СМИ информации о запрещённой в РФ организации без упоминания о том, что она </a:t>
            </a:r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</a:rPr>
              <a:t>запрещена;</a:t>
            </a:r>
            <a:endParaRPr lang="ru-RU" sz="1400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3. недопущение случаев публикации в материалах информации о способах, методах изготовления и использования, а также местах приобретения наркотических средств, психотропных веществ и их прекурсоров, новых потенциально опасных </a:t>
            </a:r>
            <a:r>
              <a:rPr lang="ru-RU" sz="1400" dirty="0" err="1">
                <a:solidFill>
                  <a:srgbClr val="1F497D">
                    <a:lumMod val="50000"/>
                  </a:srgbClr>
                </a:solidFill>
              </a:rPr>
              <a:t>психоактивных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 веществ, о способах и местах культивирования </a:t>
            </a:r>
            <a:r>
              <a:rPr lang="ru-RU" sz="1400" dirty="0" err="1">
                <a:solidFill>
                  <a:srgbClr val="1F497D">
                    <a:lumMod val="50000"/>
                  </a:srgbClr>
                </a:solidFill>
              </a:rPr>
              <a:t>наркосодержащих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 растений, пропаганды их </a:t>
            </a:r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</a:rPr>
              <a:t>использования;</a:t>
            </a:r>
            <a:endParaRPr lang="ru-RU" sz="1400" dirty="0">
              <a:solidFill>
                <a:srgbClr val="1F497D">
                  <a:lumMod val="50000"/>
                </a:srgbClr>
              </a:solidFill>
            </a:endParaRPr>
          </a:p>
          <a:p>
            <a:pPr algn="ctr"/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4. соблюдение требований законодательства РФ в части распространения материалов и сообщений иностранных </a:t>
            </a:r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</a:rPr>
              <a:t>агентов</a:t>
            </a:r>
            <a:endParaRPr lang="ru-RU" sz="1400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40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567440" y="155160"/>
            <a:ext cx="6074280" cy="72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/>
          <a:lstStyle/>
          <a:p>
            <a:pPr algn="ctr"/>
            <a:r>
              <a:rPr lang="ru-RU" sz="2500" b="1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Реестр иностранных СМИ, выполняющих функции иностранного агента</a:t>
            </a:r>
            <a:endParaRPr lang="ru-RU" sz="2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21" name="Picture 2"/>
          <p:cNvPicPr/>
          <p:nvPr/>
        </p:nvPicPr>
        <p:blipFill>
          <a:blip r:embed="rId2"/>
          <a:srcRect l="6367" t="9326" r="8713" b="6250"/>
          <a:stretch/>
        </p:blipFill>
        <p:spPr>
          <a:xfrm>
            <a:off x="1110240" y="1134720"/>
            <a:ext cx="6858000" cy="3439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6227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783720" y="155160"/>
            <a:ext cx="7673400" cy="79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/>
          <a:lstStyle/>
          <a:p>
            <a:pPr algn="ctr"/>
            <a:r>
              <a:rPr lang="ru-RU" sz="2500" b="1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Соблюдение маркировки в части распространения сообщений и материалов иностранных агентов</a:t>
            </a:r>
            <a:endParaRPr lang="ru-RU" sz="2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1347840" y="1200240"/>
            <a:ext cx="2652120" cy="2547000"/>
          </a:xfrm>
          <a:prstGeom prst="rect">
            <a:avLst/>
          </a:prstGeom>
          <a:noFill/>
          <a:ln w="76320">
            <a:solidFill>
              <a:schemeClr val="tx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280" tIns="30960" rIns="62280" bIns="30960">
            <a:normAutofit/>
          </a:bodyPr>
          <a:lstStyle/>
          <a:p>
            <a:pPr algn="just">
              <a:spcBef>
                <a:spcPts val="300"/>
              </a:spcBef>
            </a:pPr>
            <a:endParaRPr lang="ru-RU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spcBef>
                <a:spcPts val="300"/>
              </a:spcBef>
            </a:pPr>
            <a:endParaRPr lang="ru-RU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spcBef>
                <a:spcPts val="300"/>
              </a:spcBef>
            </a:pPr>
            <a:endParaRPr lang="ru-RU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spcBef>
                <a:spcPts val="320"/>
              </a:spcBef>
            </a:pPr>
            <a:r>
              <a:rPr lang="ru-RU" sz="16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«Наименование иностранного агента»</a:t>
            </a:r>
            <a:endParaRPr lang="ru-RU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4282560" y="1200240"/>
            <a:ext cx="3097800" cy="2547000"/>
          </a:xfrm>
          <a:prstGeom prst="rect">
            <a:avLst/>
          </a:prstGeom>
          <a:noFill/>
          <a:ln w="76320">
            <a:solidFill>
              <a:schemeClr val="tx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280" tIns="30960" rIns="62280" bIns="30960">
            <a:normAutofit/>
          </a:bodyPr>
          <a:lstStyle/>
          <a:p>
            <a:pPr algn="just">
              <a:spcBef>
                <a:spcPts val="300"/>
              </a:spcBef>
            </a:pPr>
            <a:endParaRPr lang="ru-R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spcBef>
                <a:spcPts val="320"/>
              </a:spcBef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«Наименование иностранного агента»*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spcBef>
                <a:spcPts val="320"/>
              </a:spcBef>
            </a:pP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spcBef>
                <a:spcPts val="320"/>
              </a:spcBef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*«Наименование иностранного агента» </a:t>
            </a:r>
            <a:r>
              <a:rPr lang="ru-RU" sz="1600" spc="-1" dirty="0" err="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включен</a:t>
            </a:r>
            <a:r>
              <a:rPr lang="ru-RU" sz="16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в реестр </a:t>
            </a:r>
            <a:r>
              <a:rPr lang="ru-RU" sz="1600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НКО, </a:t>
            </a:r>
            <a:r>
              <a:rPr lang="ru-RU" sz="16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выполняющих функции иностранного агента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5" name="CustomShape 4"/>
          <p:cNvSpPr/>
          <p:nvPr/>
        </p:nvSpPr>
        <p:spPr>
          <a:xfrm>
            <a:off x="1382040" y="3943440"/>
            <a:ext cx="2632680" cy="35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2800" tIns="41400" rIns="82800" bIns="41400"/>
          <a:lstStyle/>
          <a:p>
            <a:r>
              <a:rPr lang="ru-RU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Маркировка </a:t>
            </a:r>
            <a:r>
              <a:rPr lang="ru-RU" b="1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отсутствует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6" name="CustomShape 5"/>
          <p:cNvSpPr/>
          <p:nvPr/>
        </p:nvSpPr>
        <p:spPr>
          <a:xfrm>
            <a:off x="4453560" y="3943440"/>
            <a:ext cx="2794320" cy="35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2800" tIns="41400" rIns="82800" bIns="41400"/>
          <a:lstStyle/>
          <a:p>
            <a:r>
              <a:rPr lang="ru-RU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Маркировка </a:t>
            </a:r>
            <a:r>
              <a:rPr lang="ru-RU" b="1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присутствует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7" name="CustomShape 6"/>
          <p:cNvSpPr/>
          <p:nvPr/>
        </p:nvSpPr>
        <p:spPr>
          <a:xfrm>
            <a:off x="1127520" y="1042920"/>
            <a:ext cx="440640" cy="44064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7"/>
          <p:cNvSpPr/>
          <p:nvPr/>
        </p:nvSpPr>
        <p:spPr>
          <a:xfrm>
            <a:off x="4086720" y="1042920"/>
            <a:ext cx="440640" cy="440640"/>
          </a:xfrm>
          <a:prstGeom prst="donut">
            <a:avLst>
              <a:gd name="adj" fmla="val 25000"/>
            </a:avLst>
          </a:prstGeom>
          <a:solidFill>
            <a:srgbClr val="00B050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0921628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555840" y="122760"/>
            <a:ext cx="8130600" cy="77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/>
          <a:lstStyle/>
          <a:p>
            <a:pPr algn="ctr"/>
            <a:r>
              <a:rPr lang="ru-RU" sz="2400" b="1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Соблюдение маркировки в части распространения сообщений и материалов самими ИноСМИ-иноагентами</a:t>
            </a:r>
            <a:endParaRPr lang="ru-RU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1331640" y="1069560"/>
            <a:ext cx="2652120" cy="3078720"/>
          </a:xfrm>
          <a:prstGeom prst="rect">
            <a:avLst/>
          </a:prstGeom>
          <a:solidFill>
            <a:schemeClr val="bg1"/>
          </a:solidFill>
          <a:ln w="76320">
            <a:solidFill>
              <a:schemeClr val="tx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280" tIns="30960" rIns="62280" bIns="30960">
            <a:normAutofit fontScale="92500"/>
          </a:bodyPr>
          <a:lstStyle/>
          <a:p>
            <a:pPr algn="just">
              <a:spcBef>
                <a:spcPts val="300"/>
              </a:spcBef>
            </a:pPr>
            <a:endParaRPr lang="ru-RU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spcBef>
                <a:spcPts val="201"/>
              </a:spcBef>
            </a:pPr>
            <a:endParaRPr lang="ru-RU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spcBef>
                <a:spcPts val="181"/>
              </a:spcBef>
            </a:pPr>
            <a:r>
              <a:rPr lang="ru-RU" sz="9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ФЕДЕРАЛЬНАЯ СЛУЖБА ПО НАДЗОРУ В СФЕРЕ СВЯЗИ, ИНФОРМАЦИОННЫХ ТЕХНОЛОГИЙ И МАССОВЫХ КОММУНИКАЦИЙ (РОСКОМНАДЗОР)</a:t>
            </a:r>
            <a:endParaRPr lang="ru-RU" sz="9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spcBef>
                <a:spcPts val="221"/>
              </a:spcBef>
            </a:pPr>
            <a:r>
              <a:rPr lang="ru-RU" sz="1100" b="1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ПРИКАЗ</a:t>
            </a:r>
            <a:endParaRPr lang="ru-RU" sz="11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spcBef>
                <a:spcPts val="221"/>
              </a:spcBef>
            </a:pPr>
            <a:r>
              <a:rPr lang="ru-RU" sz="11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от </a:t>
            </a:r>
            <a:r>
              <a:rPr lang="ru-RU" sz="1100" b="1" u="sng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23.09.2020</a:t>
            </a:r>
            <a:r>
              <a:rPr lang="ru-RU" sz="11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            № </a:t>
            </a:r>
            <a:r>
              <a:rPr lang="ru-RU" sz="1100" b="1" u="sng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124</a:t>
            </a:r>
            <a:endParaRPr lang="ru-RU" sz="11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spcBef>
                <a:spcPts val="201"/>
              </a:spcBef>
            </a:pPr>
            <a:r>
              <a:rPr lang="ru-RU" sz="10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 утверждении формы указания на то, что сообщения и материалы иностранного средства массовой информации, выполняющего функции иностранного агента, и (или) российского юридического лица, выполняющего функции иностранного агента, распространяемые на территории Российской Федерации, созданы и (или) распространены указанными лицами, а также требований и порядка размещения такого указания</a:t>
            </a:r>
            <a:endParaRPr lang="ru-RU" sz="1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spcBef>
                <a:spcPts val="300"/>
              </a:spcBef>
            </a:pPr>
            <a:endParaRPr lang="ru-RU" sz="1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1" name="CustomShape 3"/>
          <p:cNvSpPr/>
          <p:nvPr/>
        </p:nvSpPr>
        <p:spPr>
          <a:xfrm rot="16200000">
            <a:off x="3813120" y="1909800"/>
            <a:ext cx="1582560" cy="124056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7632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4"/>
          <p:cNvSpPr/>
          <p:nvPr/>
        </p:nvSpPr>
        <p:spPr>
          <a:xfrm>
            <a:off x="5225040" y="1069560"/>
            <a:ext cx="2701080" cy="3078720"/>
          </a:xfrm>
          <a:prstGeom prst="rect">
            <a:avLst/>
          </a:prstGeom>
          <a:noFill/>
          <a:ln w="76320">
            <a:solidFill>
              <a:schemeClr val="tx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280" tIns="30960" rIns="62280" bIns="30960">
            <a:normAutofit/>
          </a:bodyPr>
          <a:lstStyle/>
          <a:p>
            <a:pPr algn="just">
              <a:lnSpc>
                <a:spcPct val="120000"/>
              </a:lnSpc>
              <a:spcBef>
                <a:spcPts val="499"/>
              </a:spcBef>
            </a:pPr>
            <a:endParaRPr lang="ru-RU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ru-RU" sz="1500" b="1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Форма указания:</a:t>
            </a:r>
            <a:endParaRPr lang="ru-RU" sz="1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spcBef>
                <a:spcPts val="261"/>
              </a:spcBef>
            </a:pPr>
            <a:r>
              <a:rPr lang="ru-RU" sz="13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Данное сообщение (материал) создано и (или) распространено иностранным средством массовой информации, выполняющим функции иностранного агента, и (или) российским юридическим лицом, выполняющим функции иностранного агента</a:t>
            </a:r>
            <a:endParaRPr lang="ru-RU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endParaRPr lang="ru-RU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spcBef>
                <a:spcPts val="281"/>
              </a:spcBef>
            </a:pPr>
            <a:endParaRPr lang="ru-RU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0389869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718200" y="220320"/>
            <a:ext cx="7968240" cy="93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/>
          <a:lstStyle/>
          <a:p>
            <a:pPr algn="ctr"/>
            <a:r>
              <a:rPr lang="ru-RU" sz="2500" b="1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Соблюдение маркировки в части распространения сообщений и материалов ИноСМИ-иноагентов</a:t>
            </a:r>
            <a:endParaRPr lang="ru-RU" sz="2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5289480" y="1274400"/>
            <a:ext cx="2701080" cy="3078720"/>
          </a:xfrm>
          <a:prstGeom prst="rect">
            <a:avLst/>
          </a:prstGeom>
          <a:noFill/>
          <a:ln w="76320">
            <a:solidFill>
              <a:schemeClr val="tx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280" tIns="30960" rIns="62280" bIns="30960">
            <a:normAutofit lnSpcReduction="10000"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</a:pPr>
            <a:endParaRPr lang="ru-RU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spcBef>
                <a:spcPts val="261"/>
              </a:spcBef>
            </a:pPr>
            <a:r>
              <a:rPr lang="ru-RU" sz="13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Средства массовой информации должны маркировать свои сообщения и материалы при цитировании или распространении сообщений и материалов иностранных средств массовой информации, выполняющих функции иностранного агента</a:t>
            </a:r>
            <a:endParaRPr lang="ru-RU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spcBef>
                <a:spcPts val="261"/>
              </a:spcBef>
            </a:pPr>
            <a:endParaRPr lang="ru-RU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spcBef>
                <a:spcPts val="261"/>
              </a:spcBef>
            </a:pPr>
            <a:endParaRPr lang="ru-RU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spcBef>
                <a:spcPts val="261"/>
              </a:spcBef>
            </a:pPr>
            <a:r>
              <a:rPr lang="ru-RU" sz="13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соблюдение </a:t>
            </a:r>
            <a:endParaRPr lang="ru-RU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spcBef>
                <a:spcPts val="261"/>
              </a:spcBef>
            </a:pPr>
            <a:r>
              <a:rPr lang="ru-RU" sz="1300" b="1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части 2.4 статьи 13.15 </a:t>
            </a:r>
            <a:r>
              <a:rPr lang="ru-RU" sz="13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КоАП РФ </a:t>
            </a:r>
            <a:endParaRPr lang="ru-RU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5" name="CustomShape 3"/>
          <p:cNvSpPr/>
          <p:nvPr/>
        </p:nvSpPr>
        <p:spPr>
          <a:xfrm rot="16200000">
            <a:off x="4217760" y="1845000"/>
            <a:ext cx="484200" cy="15274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4"/>
          <p:cNvSpPr/>
          <p:nvPr/>
        </p:nvSpPr>
        <p:spPr>
          <a:xfrm>
            <a:off x="1396080" y="1274400"/>
            <a:ext cx="2652120" cy="3078720"/>
          </a:xfrm>
          <a:prstGeom prst="rect">
            <a:avLst/>
          </a:prstGeom>
          <a:solidFill>
            <a:schemeClr val="bg1"/>
          </a:solidFill>
          <a:ln w="76320">
            <a:solidFill>
              <a:schemeClr val="tx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280" tIns="30960" rIns="62280" bIns="30960">
            <a:normAutofit fontScale="92500"/>
          </a:bodyPr>
          <a:lstStyle/>
          <a:p>
            <a:pPr algn="just">
              <a:spcBef>
                <a:spcPts val="300"/>
              </a:spcBef>
            </a:pPr>
            <a:endParaRPr lang="ru-RU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spcBef>
                <a:spcPts val="201"/>
              </a:spcBef>
            </a:pPr>
            <a:endParaRPr lang="ru-RU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spcBef>
                <a:spcPts val="181"/>
              </a:spcBef>
            </a:pPr>
            <a:r>
              <a:rPr lang="ru-RU" sz="9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ФЕДЕРАЛЬНАЯ СЛУЖБА ПО НАДЗОРУ В СФЕРЕ СВЯЗИ, ИНФОРМАЦИОННЫХ ТЕХНОЛОГИЙ И МАССОВЫХ КОММУНИКАЦИЙ (РОСКОМНАДЗОР)</a:t>
            </a:r>
            <a:endParaRPr lang="ru-RU" sz="9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spcBef>
                <a:spcPts val="221"/>
              </a:spcBef>
            </a:pPr>
            <a:r>
              <a:rPr lang="ru-RU" sz="1100" b="1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ПРИКАЗ</a:t>
            </a:r>
            <a:endParaRPr lang="ru-RU" sz="11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spcBef>
                <a:spcPts val="221"/>
              </a:spcBef>
            </a:pPr>
            <a:r>
              <a:rPr lang="ru-RU" sz="11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от </a:t>
            </a:r>
            <a:r>
              <a:rPr lang="ru-RU" sz="1100" b="1" u="sng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23.09.2020</a:t>
            </a:r>
            <a:r>
              <a:rPr lang="ru-RU" sz="1100" b="1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11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           № </a:t>
            </a:r>
            <a:r>
              <a:rPr lang="ru-RU" sz="1100" b="1" u="sng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124</a:t>
            </a:r>
            <a:endParaRPr lang="ru-RU" sz="11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spcBef>
                <a:spcPts val="201"/>
              </a:spcBef>
            </a:pPr>
            <a:r>
              <a:rPr lang="ru-RU" sz="10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 утверждении формы указания на то, что сообщения и материалы иностранного средства массовой информации, выполняющего функции иностранного агента, и (или) российского юридического лица, выполняющего функции иностранного агента, распространяемые на территории Российской Федерации, созданы и (или) распространены указанными лицами, а также требований и порядка размещения такого указания</a:t>
            </a:r>
            <a:endParaRPr lang="ru-RU" sz="1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spcBef>
                <a:spcPts val="300"/>
              </a:spcBef>
            </a:pPr>
            <a:endParaRPr lang="ru-RU" sz="1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6509520" y="3242880"/>
            <a:ext cx="261000" cy="4568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5996409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2249640" y="168120"/>
            <a:ext cx="490536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>
            <a:normAutofit/>
          </a:bodyPr>
          <a:lstStyle/>
          <a:p>
            <a:pPr algn="ctr"/>
            <a:r>
              <a:rPr lang="ru-RU" sz="2200" b="1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Административная ответственность</a:t>
            </a:r>
            <a:endParaRPr lang="ru-RU" sz="2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1044720" y="1396080"/>
            <a:ext cx="7511040" cy="326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280" tIns="30960" rIns="62280" bIns="30960">
            <a:normAutofit/>
          </a:bodyPr>
          <a:lstStyle/>
          <a:p>
            <a:pPr algn="just">
              <a:spcBef>
                <a:spcPts val="300"/>
              </a:spcBef>
            </a:pPr>
            <a:r>
              <a:rPr lang="ru-RU" sz="15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 нарушение требований маркировки информации об иностранном агенте и его материалах предусмотрены </a:t>
            </a:r>
            <a:r>
              <a:rPr lang="ru-RU" sz="1500" b="1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штрафы</a:t>
            </a:r>
            <a:r>
              <a:rPr lang="ru-RU" sz="15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 </a:t>
            </a:r>
            <a:endParaRPr lang="ru-RU" sz="1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spcBef>
                <a:spcPts val="300"/>
              </a:spcBef>
            </a:pPr>
            <a:r>
              <a:rPr lang="ru-RU" sz="15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	</a:t>
            </a:r>
            <a:r>
              <a:rPr lang="ru-RU" sz="1500" b="1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</a:t>
            </a:r>
            <a:r>
              <a:rPr lang="ru-RU" sz="15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для </a:t>
            </a:r>
            <a:r>
              <a:rPr lang="ru-RU" sz="1500" b="1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физических лиц –</a:t>
            </a:r>
            <a:r>
              <a:rPr lang="ru-RU" sz="15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от 2 тысяч до 2,5 тысяч рублей</a:t>
            </a:r>
            <a:endParaRPr lang="ru-RU" sz="1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spcBef>
                <a:spcPts val="300"/>
              </a:spcBef>
            </a:pPr>
            <a:r>
              <a:rPr lang="ru-RU" sz="15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	</a:t>
            </a:r>
            <a:r>
              <a:rPr lang="ru-RU" sz="1500" b="1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</a:t>
            </a:r>
            <a:r>
              <a:rPr lang="ru-RU" sz="15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для </a:t>
            </a:r>
            <a:r>
              <a:rPr lang="ru-RU" sz="1500" b="1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должностных лиц – </a:t>
            </a:r>
            <a:r>
              <a:rPr lang="ru-RU" sz="15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от 4 тысяч до 5 тысяч рублей</a:t>
            </a:r>
            <a:endParaRPr lang="ru-RU" sz="1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spcBef>
                <a:spcPts val="300"/>
              </a:spcBef>
            </a:pPr>
            <a:r>
              <a:rPr lang="ru-RU" sz="15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	</a:t>
            </a:r>
            <a:r>
              <a:rPr lang="ru-RU" sz="1500" b="1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</a:t>
            </a:r>
            <a:r>
              <a:rPr lang="ru-RU" sz="15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для </a:t>
            </a:r>
            <a:r>
              <a:rPr lang="ru-RU" sz="1500" b="1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юридических лиц –</a:t>
            </a:r>
            <a:r>
              <a:rPr lang="ru-RU" sz="15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от 40 тысяч до 50 тысяч рублей</a:t>
            </a:r>
            <a:endParaRPr lang="ru-RU" sz="1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spcBef>
                <a:spcPts val="261"/>
              </a:spcBef>
            </a:pPr>
            <a:endParaRPr lang="ru-RU" sz="1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spcBef>
                <a:spcPts val="261"/>
              </a:spcBef>
            </a:pPr>
            <a:endParaRPr lang="ru-RU" sz="1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spcBef>
                <a:spcPts val="261"/>
              </a:spcBef>
            </a:pPr>
            <a:endParaRPr lang="ru-RU" sz="1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spcBef>
                <a:spcPts val="300"/>
              </a:spcBef>
            </a:pPr>
            <a:r>
              <a:rPr lang="ru-RU" sz="15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 несоответствие требованиям по форме, месту размещения или времени демонстрации маркировки предусмотрены </a:t>
            </a:r>
            <a:r>
              <a:rPr lang="ru-RU" sz="1500" b="1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штрафы</a:t>
            </a:r>
            <a:r>
              <a:rPr lang="ru-RU" sz="15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</a:t>
            </a:r>
            <a:endParaRPr lang="ru-RU" sz="1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spcBef>
                <a:spcPts val="300"/>
              </a:spcBef>
            </a:pPr>
            <a:r>
              <a:rPr lang="ru-RU" sz="1500" b="1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– </a:t>
            </a:r>
            <a:r>
              <a:rPr lang="ru-RU" sz="15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для </a:t>
            </a:r>
            <a:r>
              <a:rPr lang="ru-RU" sz="1500" b="1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должностных лиц –</a:t>
            </a:r>
            <a:r>
              <a:rPr lang="ru-RU" sz="15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от 3 тысяч до 4 тысяч рублей</a:t>
            </a:r>
            <a:endParaRPr lang="ru-RU" sz="1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spcBef>
                <a:spcPts val="300"/>
              </a:spcBef>
            </a:pPr>
            <a:r>
              <a:rPr lang="ru-RU" sz="1500" b="1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– </a:t>
            </a:r>
            <a:r>
              <a:rPr lang="ru-RU" sz="15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для </a:t>
            </a:r>
            <a:r>
              <a:rPr lang="ru-RU" sz="1500" b="1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юридических лиц –</a:t>
            </a:r>
            <a:r>
              <a:rPr lang="ru-RU" sz="15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от 30 тысяч до 40 тысяч рублей</a:t>
            </a:r>
            <a:endParaRPr lang="ru-RU" sz="1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spcBef>
                <a:spcPts val="320"/>
              </a:spcBef>
            </a:pPr>
            <a:endParaRPr lang="ru-RU" sz="1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spcBef>
                <a:spcPts val="320"/>
              </a:spcBef>
            </a:pPr>
            <a:endParaRPr lang="ru-RU" sz="1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4702680" y="1134720"/>
            <a:ext cx="261000" cy="3261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4"/>
          <p:cNvSpPr/>
          <p:nvPr/>
        </p:nvSpPr>
        <p:spPr>
          <a:xfrm>
            <a:off x="4702680" y="3159720"/>
            <a:ext cx="261000" cy="3261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5"/>
          <p:cNvSpPr/>
          <p:nvPr/>
        </p:nvSpPr>
        <p:spPr>
          <a:xfrm>
            <a:off x="2612520" y="677520"/>
            <a:ext cx="4343400" cy="42624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2800" tIns="41400" rIns="82800" bIns="41400" anchor="ctr"/>
          <a:lstStyle/>
          <a:p>
            <a:pPr algn="ctr"/>
            <a:r>
              <a:rPr lang="ru-RU" sz="1600" b="1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части 2.1, 2.2, 2.3, 2.4 статьи 13.15 </a:t>
            </a:r>
            <a:r>
              <a:rPr lang="ru-RU" sz="16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КоАП РФ</a:t>
            </a:r>
            <a:endParaRPr lang="ru-RU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3" name="CustomShape 6"/>
          <p:cNvSpPr/>
          <p:nvPr/>
        </p:nvSpPr>
        <p:spPr>
          <a:xfrm>
            <a:off x="2612520" y="2702520"/>
            <a:ext cx="4343400" cy="42624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2800" tIns="41400" rIns="82800" bIns="41400" anchor="ctr"/>
          <a:lstStyle/>
          <a:p>
            <a:pPr algn="ctr"/>
            <a:r>
              <a:rPr lang="ru-RU" sz="1600" b="1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часть 3 статьи 14.1 </a:t>
            </a:r>
            <a:r>
              <a:rPr lang="ru-RU" sz="1600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КоАП РФ</a:t>
            </a:r>
            <a:endParaRPr lang="ru-RU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9276888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СПАСИБО ЗА ВНИМАНИЕ!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3037"/>
            <a:ext cx="7106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Нарушения, выявленные Управлением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45189600"/>
              </p:ext>
            </p:extLst>
          </p:nvPr>
        </p:nvGraphicFramePr>
        <p:xfrm>
          <a:off x="329453" y="576257"/>
          <a:ext cx="76135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5427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192" y="73958"/>
            <a:ext cx="6871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 Российской Федерации от 27 декабря 1991 года № 2124-1 «О средствах массовой информации»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2903" y="976147"/>
            <a:ext cx="85926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ч. 1 ст. 4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Недопустимость злоупотребления свободой массовой информации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допускается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использование средств массовой информации в целях совершения уголовно наказуемых деяний, для разглашения сведений, составляющих государственную или иную специально охраняемую законом тайну, для распространения материалов, содержащих публичные призывы к осуществлению террористической деятельности или публично оправдывающих терроризм, других экстремистских материалов, а также материалов, пропагандирующих порнографию, культ насилия и жестокости, и материалов, содержащих нецензурную брань.</a:t>
            </a:r>
          </a:p>
        </p:txBody>
      </p:sp>
    </p:spTree>
    <p:extLst>
      <p:ext uri="{BB962C8B-B14F-4D97-AF65-F5344CB8AC3E}">
        <p14:creationId xmlns:p14="http://schemas.microsoft.com/office/powerpoint/2010/main" val="2923570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0788" y="1022343"/>
            <a:ext cx="86965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Нецензурная брань»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не соответствующие нормам современного русского литературного языка слова и выражения, относящиеся к четырем общеизвестным словам, начинающихся на «х», «п», «е», «б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также образованные от них слова и  выражения.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" y="142672"/>
            <a:ext cx="6948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Распространение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материалов, содержащих нецензурную брань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enina\Desktop\Семинар 30.05.2019\913231_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998" y="1971400"/>
            <a:ext cx="5013653" cy="2874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vatars.mds.yandex.net/get-pdb/985791/8d2f7af3-ec0e-41b1-8ace-02dee3277feb/s1200?webp=fal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21300" t="11172" r="12966" b="6455"/>
          <a:stretch/>
        </p:blipFill>
        <p:spPr bwMode="auto">
          <a:xfrm>
            <a:off x="702859" y="2060110"/>
            <a:ext cx="3029804" cy="2531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7973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851043" y="426397"/>
            <a:ext cx="490145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ч. 3 статьи 13.21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КоАП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РФ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Изготовление или распространение продукции средства массовой информации, содержащей нецензурную брань, за исключением случаев, предусмотренных частью 2 настоящей статьи, влечет наложение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административного штрафа: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граждан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размере </a:t>
            </a:r>
            <a:r>
              <a:rPr lang="ru-RU" sz="16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двух тысяч до трех тысяч рублей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конфискацией предмета административного правонарушения;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должностных лиц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6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пяти тысяч до двадцати тысяч рублей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конфискацией предмета административного правонарушения;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юридических лиц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16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двадцати тысяч до двухсот тысяч рублей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конфискацией предмета административного правонарушения.</a:t>
            </a:r>
          </a:p>
        </p:txBody>
      </p:sp>
      <p:pic>
        <p:nvPicPr>
          <p:cNvPr id="2052" name="Picture 4" descr="C:\Users\Senina\Desktop\Видео для презентации\коап р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200" y="687670"/>
            <a:ext cx="3245597" cy="3245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5778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enter-region.com.ua/images/otnositelnye-ogranicheniya-dlya-primeneniya-kfs.png"/>
          <p:cNvPicPr>
            <a:picLocks noChangeAspect="1" noChangeArrowheads="1"/>
          </p:cNvPicPr>
          <p:nvPr/>
        </p:nvPicPr>
        <p:blipFill rotWithShape="1">
          <a:blip r:embed="rId3" cstate="print"/>
          <a:srcRect l="9496" r="3162"/>
          <a:stretch/>
        </p:blipFill>
        <p:spPr bwMode="auto">
          <a:xfrm>
            <a:off x="6496243" y="1081996"/>
            <a:ext cx="2647757" cy="341626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2" y="0"/>
            <a:ext cx="7057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Распространение информации об общественном объединении или иной экстремистской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организации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680" y="701157"/>
            <a:ext cx="63335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ст. 4 Закона Российской Федерации от 27 декабря 1991 года № 2124-1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средствах массовой информации»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Запрещается использование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радио-, теле-, видео-, кинопрограммах, документальных и художественных фильмах, а также в информационных компьютерных файлах и программах обработки информационных текстов, относящихся к специальным средствам массовой информации, скрытых вставок и иных технических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приемов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способов распространения информации, воздействующих на подсознание людей и (или) оказывающих вредное влияние на их здоровье, а равно </a:t>
            </a:r>
            <a:r>
              <a:rPr lang="ru-RU" sz="14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распространение информации об общественном объединении или иной организации, </a:t>
            </a:r>
            <a:r>
              <a:rPr lang="ru-RU" sz="1400" u="sng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включенных</a:t>
            </a:r>
            <a:r>
              <a:rPr lang="ru-RU" sz="14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опубликованный перечень общественных и религиозных объединений, иных организаций, в отношении которых судом принято вступившее в законную силу решение о ликвидации или запрете деятельности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основаниям, предусмотренным Федеральным законом от 25 июля 2002 года N 114-ФЗ "О противодействии экстремистской деятельности", </a:t>
            </a:r>
            <a:r>
              <a:rPr lang="ru-RU" sz="14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об организации, </a:t>
            </a:r>
            <a:r>
              <a:rPr lang="ru-RU" sz="1400" u="sng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включенной</a:t>
            </a:r>
            <a:r>
              <a:rPr lang="ru-RU" sz="14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опубликованный единый федеральный список организаций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том числе иностранных и международных организаций, 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признанных в соответствии с законодательством Российской Федерации террористическими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указания на то, что соответствующее общественное объединение или иная организация ликвидированы или их деятельность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запрещена.</a:t>
            </a:r>
            <a:endParaRPr lang="ru-RU" sz="1400" b="1" u="sng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386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59401" y="1142999"/>
            <a:ext cx="4569692" cy="2893100"/>
          </a:xfrm>
          <a:prstGeom prst="rect">
            <a:avLst/>
          </a:prstGeom>
          <a:noFill/>
          <a:ln>
            <a:prstDash val="lgDash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общественных и религиозных объединений, в отношении которых судом принято вступившее в законную силу решение о ликвидации или запрете деятельности по основаниям, предусмотренным Федеральным законом «О противодействии экстремистской деятельности» публикуется на сайте Министерства юстиции Российской </a:t>
            </a: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Федерации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Единый федеральный список организаций, в том числе иностранных и международных организаций, признанных в соответствии с законодательством Российской Федерации террористическими, опубликован на сайте ФСБ России </a:t>
            </a:r>
            <a:endParaRPr lang="ru-RU" sz="14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" y="0"/>
            <a:ext cx="70576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Распространение информации об общественном объединении или иной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экстремистской, террористической  организации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5896535" y="790591"/>
            <a:ext cx="2585306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 Министерства юстиции Российской Федерации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http://minjust.ru/nko/perechen_zapret</a:t>
            </a:r>
          </a:p>
        </p:txBody>
      </p:sp>
      <p:cxnSp>
        <p:nvCxnSpPr>
          <p:cNvPr id="13" name="Прямая со стрелкой 12"/>
          <p:cNvCxnSpPr>
            <a:stCxn id="18433" idx="3"/>
            <a:endCxn id="23" idx="1"/>
          </p:cNvCxnSpPr>
          <p:nvPr/>
        </p:nvCxnSpPr>
        <p:spPr>
          <a:xfrm flipV="1">
            <a:off x="5129093" y="1452311"/>
            <a:ext cx="767442" cy="1137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964411" y="2756423"/>
            <a:ext cx="2585306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 Федеральной службы безопасности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России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://fsb.ru/fsb/npd/terror.htm</a:t>
            </a:r>
            <a:endParaRPr lang="en-US" sz="1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18433" idx="3"/>
          </p:cNvCxnSpPr>
          <p:nvPr/>
        </p:nvCxnSpPr>
        <p:spPr>
          <a:xfrm>
            <a:off x="5129093" y="2589549"/>
            <a:ext cx="835318" cy="10603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778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" y="0"/>
            <a:ext cx="7057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Распространение информации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террористической организации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0" y="862366"/>
            <a:ext cx="7137779" cy="4015001"/>
          </a:xfrm>
          <a:prstGeom prst="rect">
            <a:avLst/>
          </a:prstGeom>
        </p:spPr>
      </p:pic>
      <p:pic>
        <p:nvPicPr>
          <p:cNvPr id="4" name="Picture 2" descr="https://center-region.com.ua/images/otnositelnye-ogranicheniya-dlya-primeneniya-kfs.png"/>
          <p:cNvPicPr>
            <a:picLocks noChangeAspect="1" noChangeArrowheads="1"/>
          </p:cNvPicPr>
          <p:nvPr/>
        </p:nvPicPr>
        <p:blipFill rotWithShape="1">
          <a:blip r:embed="rId4" cstate="print"/>
          <a:srcRect l="9496" r="3162"/>
          <a:stretch/>
        </p:blipFill>
        <p:spPr bwMode="auto">
          <a:xfrm>
            <a:off x="6161873" y="1461100"/>
            <a:ext cx="2647757" cy="3416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5817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1754</Words>
  <Application>Microsoft Office PowerPoint</Application>
  <PresentationFormat>Экран (16:9)</PresentationFormat>
  <Paragraphs>129</Paragraphs>
  <Slides>25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Calibri</vt:lpstr>
      <vt:lpstr>DejaVu Sans</vt:lpstr>
      <vt:lpstr>Symbol</vt:lpstr>
      <vt:lpstr>Times New Roman</vt:lpstr>
      <vt:lpstr>Wingdings</vt:lpstr>
      <vt:lpstr>Тема Office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RKN82</cp:lastModifiedBy>
  <cp:revision>512</cp:revision>
  <dcterms:created xsi:type="dcterms:W3CDTF">2015-01-29T07:54:40Z</dcterms:created>
  <dcterms:modified xsi:type="dcterms:W3CDTF">2021-12-28T10:59:31Z</dcterms:modified>
</cp:coreProperties>
</file>