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sz="216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defRPr>
            </a:pPr>
            <a:r>
              <a:rPr lang="ru-RU" sz="216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2019 год</a:t>
            </a:r>
          </a:p>
        </c:rich>
      </c:tx>
      <c:layout>
        <c:manualLayout>
          <c:xMode val="edge"/>
          <c:yMode val="edge"/>
          <c:x val="0.26546295913729701"/>
          <c:y val="1.492747500352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Pt>
            <c:idx val="0"/>
            <c:bubble3D val="0"/>
            <c:spPr>
              <a:solidFill>
                <a:srgbClr val="4672A8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AB4744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8AA64F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2599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4299B0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DC853E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93A9CE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D09493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B8CD97"/>
              </a:solidFill>
              <a:ln>
                <a:noFill/>
              </a:ln>
            </c:spPr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9"/>
                <c:pt idx="0">
                  <c:v>Непредставление устава редакции или заменяющего его договора в регистрирующий орган в течение трех месяцев с момента выхода СМИ в свет</c:v>
                </c:pt>
                <c:pt idx="1">
                  <c:v>Невыход СМИ в свет более одного года</c:v>
                </c:pt>
                <c:pt idx="2">
                  <c:v>Нарушение порядка объявления выходных данных СМИ</c:v>
                </c:pt>
                <c:pt idx="3">
                  <c:v>Недоставка обязательных экземляров СМИ</c:v>
                </c:pt>
                <c:pt idx="4">
                  <c:v>Злоупотребление свободой массовой информации, нарушение ст. 4  Закона Российской Федерации от 27.12.1991 № 2124-1 </c:v>
                </c:pt>
                <c:pt idx="7">
                  <c:v>Неисполнение обязанности трансляции социальной рекламы о вреде потребления табака при демонстрации аудиовизуальных произведений</c:v>
                </c:pt>
                <c:pt idx="8">
                  <c:v>Нарушение установленного порядка распространения среди детей продукции СМИ, содержащей информацию, причиняющую вред их здоровью и (или) развитию (демонстрация ЗИП)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51</c:v>
                </c:pt>
                <c:pt idx="1">
                  <c:v>36</c:v>
                </c:pt>
                <c:pt idx="2">
                  <c:v>27</c:v>
                </c:pt>
                <c:pt idx="3">
                  <c:v>20</c:v>
                </c:pt>
                <c:pt idx="4">
                  <c:v>17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8504128558718504"/>
          <c:y val="0"/>
          <c:w val="0.3377062501721621"/>
          <c:h val="0.68955922509369438"/>
        </c:manualLayout>
      </c:layout>
      <c:overlay val="0"/>
      <c:spPr>
        <a:noFill/>
        <a:ln>
          <a:noFill/>
        </a:ln>
      </c:spPr>
    </c:legend>
    <c:plotVisOnly val="1"/>
    <c:dispBlanksAs val="zero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Pt>
            <c:idx val="0"/>
            <c:bubble3D val="0"/>
            <c:spPr>
              <a:solidFill>
                <a:srgbClr val="4672A8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AB4744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8AA64F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2599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4299B0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DC853E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93A9CE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D09493"/>
              </a:solidFill>
              <a:ln>
                <a:noFill/>
              </a:ln>
            </c:spPr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8"/>
                <c:pt idx="0">
                  <c:v>Неуведомление об изменении места нахождения учредителя и (или) редакции, периодичности выпуска и максимального объема средства массовой информации, принятия решения о прекращении, приостановлении или возобновлении деятельности средства массовой информации</c:v>
                </c:pt>
                <c:pt idx="1">
                  <c:v>Нарушение порядка предоставления устава редакции (заменяющего его договора)</c:v>
                </c:pt>
                <c:pt idx="2">
                  <c:v>Нарушение порядка направления обязательного экземпляра документов</c:v>
                </c:pt>
                <c:pt idx="3">
                  <c:v>Нарушение свободы СМИ, ст.4 Закона Российской Федерации от 27.12.1991 № 2124-1 </c:v>
                </c:pt>
                <c:pt idx="5">
                  <c:v>;</c:v>
                </c:pt>
                <c:pt idx="6">
                  <c:v>;</c:v>
                </c:pt>
                <c:pt idx="7">
                  <c:v>;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7392048856591404"/>
          <c:y val="0"/>
          <c:w val="0.33768861454046639"/>
          <c:h val="0.9605520742910878"/>
        </c:manualLayout>
      </c:layout>
      <c:overlay val="0"/>
      <c:spPr>
        <a:noFill/>
        <a:ln>
          <a:noFill/>
        </a:ln>
      </c:spPr>
    </c:legend>
    <c:plotVisOnly val="1"/>
    <c:dispBlanksAs val="zero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437268F-526B-4E77-9492-BDCDA94F032A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19.11.2020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4F240C-0FAC-4148-9138-2B50207CFA9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consultantplus://offline/ref=25F9D002DFC415CB67F54B583E677EFD320F2B314EFEFAE72E77D1E1C662C6909D148D119445B32B90E7B9ACFC8BB17E489CEA4DA2E34632QCQ4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2BF9F848663C042540022E65A61E86EEC5F7B43691B364F89C360B88D18A971AFC23F72A4EFDFB12uEt8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492000" y="5949360"/>
            <a:ext cx="2376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Симферополь, 2020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251640" y="116640"/>
            <a:ext cx="568836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ч. 1 статьи 13.21. Нарушение порядка изготовления или распространения продукции средства массовой информации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369000" y="1917000"/>
            <a:ext cx="8496720" cy="313776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Изготовление или распространение продукции незарегистрированного средства массовой информации, а равно продукции средства массовой информации, в запись о регистрации которого не внесены изменения,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влечет наложение административного штрафа на граждан в размере от одной тысячи до одной тысячи пятисот рублей с конфискацией предмета административного правонарушения; на должностных лиц - от двух тысяч до трех тысяч рублей с конфискацией предмета административного правонарушения; на юридических лиц - от двадцати тысяч до тридцати тысяч рублей с конфискацией предмета административного правонарушения.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283320" y="969480"/>
            <a:ext cx="8568720" cy="91332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учредителем.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291960" y="1907280"/>
            <a:ext cx="856872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уставе редакции должны быть определены: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1) взаимные права и обязанности учредителя, редакции, главного редактора;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2) полномочия коллектива журналистов - штатных сотрудников редакции;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3) порядок назначения (избрания) главного редактора, редакционной коллегии и (или) иных органов управления редакцией;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4) основания и порядок прекращения и приостановления деятельности средства массовой информации;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5) передача и (или) сохранение права на наименование (название),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6) порядок утверждения и изменения устава редакции, а также иные положения, предусмотренные настоящим Законом и другими законодательными актами.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0" y="323280"/>
            <a:ext cx="6120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Ст. 20 Закона РФ от 27.12.1991 №2124-1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средствах массовой информации»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/>
          <p:nvPr/>
        </p:nvPicPr>
        <p:blipFill>
          <a:blip r:embed="rId2"/>
          <a:stretch/>
        </p:blipFill>
        <p:spPr>
          <a:xfrm>
            <a:off x="971640" y="587520"/>
            <a:ext cx="5961240" cy="532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67640" y="332640"/>
            <a:ext cx="561636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Статья 13.23. Нарушение порядка представления обязательного экземпляра документов, письменных уведомлений, уставов и договоров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539640" y="1845000"/>
            <a:ext cx="8136720" cy="255852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Нарушение установленного законом порядка представления обязательного экземпляра документов, письменных уведомлений, </a:t>
            </a:r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2"/>
              </a:rPr>
              <a:t>уставов редакций или заменяющих их договоров, а равно порядка хранения материалов теле- и радиопередач -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влечет наложение административного штрафа на граждан в размере от двухсот до пятисот рублей; на должностных лиц - от одной тысячи до двух тысяч рублей; на юридических лиц - от десяти тысяч до двадцати тысяч рублей.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2"/>
          <p:cNvPicPr/>
          <p:nvPr/>
        </p:nvPicPr>
        <p:blipFill>
          <a:blip r:embed="rId3"/>
          <a:stretch/>
        </p:blipFill>
        <p:spPr>
          <a:xfrm>
            <a:off x="5004000" y="4127040"/>
            <a:ext cx="3809520" cy="214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-24480" y="260640"/>
            <a:ext cx="6120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Ст. 27 Закона РФ от 27.12.1991 №2124-1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«О средствах массовой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221760" y="968760"/>
            <a:ext cx="8640720" cy="39600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Каждый выпуск периодического печатного издания должен содержать следующие сведения: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1) наименование (название) издания;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2) учредитель (соучредители);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3) фамилия, инициалы главного редактора;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4) порядковый номер выпуска и дата его выхода в свет;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5) индекс - для изданий, распространяемых через предприятия связи;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6) тираж;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7) цена, либо пометка "Свободная цена", либо пометка "Бесплатно";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8) адреса редакции, издателя, типографии;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9) знак информационной продукции в случаях, предусмотренных Федеральным законом от 29.12.2010 №436-ФЗ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2"/>
          <p:cNvPicPr/>
          <p:nvPr/>
        </p:nvPicPr>
        <p:blipFill>
          <a:blip r:embed="rId2"/>
          <a:stretch/>
        </p:blipFill>
        <p:spPr>
          <a:xfrm>
            <a:off x="5120640" y="5013000"/>
            <a:ext cx="3741840" cy="184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2"/>
          <a:stretch/>
        </p:blipFill>
        <p:spPr>
          <a:xfrm>
            <a:off x="107640" y="1628640"/>
            <a:ext cx="9000720" cy="2130480"/>
          </a:xfrm>
          <a:prstGeom prst="rect">
            <a:avLst/>
          </a:prstGeom>
          <a:ln>
            <a:noFill/>
          </a:ln>
        </p:spPr>
      </p:pic>
      <p:pic>
        <p:nvPicPr>
          <p:cNvPr id="75" name="Picture 4"/>
          <p:cNvPicPr/>
          <p:nvPr/>
        </p:nvPicPr>
        <p:blipFill>
          <a:blip r:embed="rId3"/>
          <a:stretch/>
        </p:blipFill>
        <p:spPr>
          <a:xfrm>
            <a:off x="5089320" y="4193640"/>
            <a:ext cx="400428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74240" y="65880"/>
            <a:ext cx="5693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Ст. 27 Закона РФ от 27.12.1991 №2124-1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«О средствах массовой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11640" y="980640"/>
            <a:ext cx="8064360" cy="28800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Сетевое издание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должно содержать следующие сведения: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1) наименование (название) издания;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2) учредитель (соучредители);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3) фамилия, инициалы главного редактора;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4) адрес электронной почты и номер телефона редакции;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5) знак информационной продукции в случаях, предусмотренных Федеральным законом от 29.12.2010 №436-ФЗ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2"/>
          <p:cNvPicPr/>
          <p:nvPr/>
        </p:nvPicPr>
        <p:blipFill>
          <a:blip r:embed="rId2"/>
          <a:stretch/>
        </p:blipFill>
        <p:spPr>
          <a:xfrm>
            <a:off x="611640" y="38610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CustomShape 3"/>
          <p:cNvSpPr/>
          <p:nvPr/>
        </p:nvSpPr>
        <p:spPr>
          <a:xfrm>
            <a:off x="3924000" y="4077000"/>
            <a:ext cx="4752000" cy="158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Зарегистрированное средство массовой информации обязано указывать в выходных данных зарегистрировавший его орган и регистрационный номер.</a:t>
            </a:r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227160" y="1196640"/>
            <a:ext cx="868896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59200" y="723240"/>
            <a:ext cx="5273640" cy="67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Выпуск (изготовление) или распространение продукции средства массовой информации без указания в установленном порядке выходных данных, а равно с неполными или заведомо ложными выходными данными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-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влечет предупреждение или наложение административного штрафа на граждан в размере от трехсот до пятисот рублей с конфискацией продукции средства массовой информации или без таковой; на должностных лиц - от пятисот до одной тысячи рублей с конфискацией продукции средства массовой информации или без таковой; на юридических лиц - от пяти тысяч до десяти тысяч рублей с конфискацией продукции средства массовой информации или без таковой.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0" y="0"/>
            <a:ext cx="61203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Статья 13.22. Нарушение порядка объявления выходных данных КоАП РФ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5508000" y="1196640"/>
            <a:ext cx="3624120" cy="47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79640" y="1268640"/>
            <a:ext cx="8712720" cy="40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ВНИМАНИЕ! С 1 января 2017 года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вступил в силу Федеральный закон № 278-ФЗ от 3 июля 2016 года «О внесении изменений в Федеральный закон № 77-ФЗ от 9 декабря 1994 года «Об обязательном экземпляре документов». Теперь производители должны доставлять </a:t>
            </a:r>
            <a:r>
              <a:rPr lang="ru-RU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течении 7 дней со дня выхода в свет первой партии тиража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печатных изданий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с использованием информационно-телекоммуникационных сетей </a:t>
            </a:r>
            <a:r>
              <a:rPr lang="ru-RU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один экземпляр печатных изданий в электронной форме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заверенный </a:t>
            </a:r>
            <a:r>
              <a:rPr lang="ru-RU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квалицированной электронной подписью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в </a:t>
            </a:r>
            <a:r>
              <a:rPr lang="ru-RU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ИТАР-ТАСС и Российскую государственную библиотеку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для постоянного хранения.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0" y="318960"/>
            <a:ext cx="63000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Федеральный закон от 29.12.1994 №77-ФЗ «Об обязательном экземпляре документов»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/>
          <a:stretch/>
        </p:blipFill>
        <p:spPr>
          <a:xfrm>
            <a:off x="4508640" y="3717000"/>
            <a:ext cx="4635000" cy="314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07640" y="116640"/>
            <a:ext cx="60127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Нарушения выявленные Управлением Роскомнадзора по Республике Крым и г. Севастополь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3" name="Диаграмма 3"/>
          <p:cNvGraphicFramePr/>
          <p:nvPr>
            <p:extLst>
              <p:ext uri="{D42A27DB-BD31-4B8C-83A1-F6EECF244321}">
                <p14:modId xmlns:p14="http://schemas.microsoft.com/office/powerpoint/2010/main" val="1210980601"/>
              </p:ext>
            </p:extLst>
          </p:nvPr>
        </p:nvGraphicFramePr>
        <p:xfrm>
          <a:off x="179640" y="908640"/>
          <a:ext cx="8712720" cy="511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0800" y="2967480"/>
            <a:ext cx="89424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07640" y="116640"/>
            <a:ext cx="60127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Нарушения выявленные Управлением Роскомнадзора </a:t>
            </a: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 Республике Крым и г. Севастополь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547640" y="1132200"/>
            <a:ext cx="28933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15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 месяцев 2020 года</a:t>
            </a:r>
            <a:endParaRPr lang="ru-RU" sz="2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6" name="Диаграмма 4"/>
          <p:cNvGraphicFramePr/>
          <p:nvPr>
            <p:extLst>
              <p:ext uri="{D42A27DB-BD31-4B8C-83A1-F6EECF244321}">
                <p14:modId xmlns:p14="http://schemas.microsoft.com/office/powerpoint/2010/main" val="4114050160"/>
              </p:ext>
            </p:extLst>
          </p:nvPr>
        </p:nvGraphicFramePr>
        <p:xfrm>
          <a:off x="179640" y="1412640"/>
          <a:ext cx="8748000" cy="442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44080" y="1412640"/>
            <a:ext cx="8719920" cy="19198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Учредитель СМИ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обязан в месячный срок со дня изменений уведомить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регистрирующий орган о (об):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изменении места нахождения учредителя и (или) редакции;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изменении периодичности выпуска СМИ;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изменении максимального объема СМИ;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принятии решения о прекращении, приостановлении деятельности СМИ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07640" y="349920"/>
            <a:ext cx="61203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Ст. 11 Закона РФ от 27.12.1991 №2124-1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средствах массовой информации»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2"/>
          <p:cNvPicPr/>
          <p:nvPr/>
        </p:nvPicPr>
        <p:blipFill>
          <a:blip r:embed="rId2"/>
          <a:srcRect b="12005"/>
          <a:stretch/>
        </p:blipFill>
        <p:spPr>
          <a:xfrm>
            <a:off x="3977280" y="3645000"/>
            <a:ext cx="4571640" cy="25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756360" y="1556640"/>
            <a:ext cx="7920360" cy="161496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Уведомление может быть представлено в регистрирующий орган в форме электронного документа, подписанного усиленной квалифицированной электронной подписью, в том числе с использованием единого портала государственных услуг и муниципальных услуг.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907640" y="620640"/>
            <a:ext cx="4968360" cy="45612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ВАЖНО!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752040" y="3746520"/>
            <a:ext cx="7924680" cy="130932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случае, если уведомление подано неуполномоченным лицом или сведения, содержащиеся в нем, не соответствуют действительности, такое уведомление подлежит возврату.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/>
          <p:nvPr/>
        </p:nvPicPr>
        <p:blipFill>
          <a:blip r:embed="rId2"/>
          <a:stretch/>
        </p:blipFill>
        <p:spPr>
          <a:xfrm>
            <a:off x="1187640" y="523080"/>
            <a:ext cx="5616360" cy="607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51640" y="116640"/>
            <a:ext cx="568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Статья 13.23. Нарушение порядка представления обязательного экземпляра документов, письменных уведомлений, уставов и договоров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3249000" y="1484640"/>
            <a:ext cx="579564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Нарушение установленного законом порядка представления обязательного экземпляра документов, письменных уведомлений,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уставов редакций или заменяющих их договоров, а равно порядка хранения материалов теле- и радиопередач -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влечет наложение административного штрафа на граждан в размере от двухсот до пятисот рублей; на должностных лиц - от одной тысячи до двух тысяч рублей; на юридических лиц - от десяти тысяч до двадцати тысяч рублей.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Picture 3"/>
          <p:cNvPicPr/>
          <p:nvPr/>
        </p:nvPicPr>
        <p:blipFill>
          <a:blip r:embed="rId3"/>
          <a:stretch/>
        </p:blipFill>
        <p:spPr>
          <a:xfrm>
            <a:off x="107640" y="1484640"/>
            <a:ext cx="30942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97640" y="908640"/>
            <a:ext cx="8767800" cy="37494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Учредитель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обязан внести изменения в запись о регистрации средства массовой информации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случае: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Смены учредителя, изменения состава соучредителей;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Изменения наименования (названия) СМИ;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Изменения языка (языков);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Изменения примерной тематики и (или) специализации СМИ;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Изменения территории распространения продукции СМИ;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Изменения доменного имени сайта в информационно – телекоммуникационной сети «Интернет» (для сетевого издания);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Изменения формы и (или)вида периодического распространения массовой информации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0" y="84600"/>
            <a:ext cx="61203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ст. 11 Закона РФ от 27.12.1991 №2124-1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средствах массовой информации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4"/>
          <p:cNvPicPr/>
          <p:nvPr/>
        </p:nvPicPr>
        <p:blipFill>
          <a:blip r:embed="rId2"/>
          <a:stretch/>
        </p:blipFill>
        <p:spPr>
          <a:xfrm>
            <a:off x="6120720" y="4703760"/>
            <a:ext cx="2844720" cy="213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"/>
          <p:cNvPicPr/>
          <p:nvPr/>
        </p:nvPicPr>
        <p:blipFill>
          <a:blip r:embed="rId2"/>
          <a:srcRect l="13312" r="11741" b="53193"/>
          <a:stretch/>
        </p:blipFill>
        <p:spPr>
          <a:xfrm>
            <a:off x="1187640" y="1423440"/>
            <a:ext cx="6155640" cy="544536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3"/>
          <a:srcRect t="706793" r="-58902" b="445443"/>
          <a:stretch/>
        </p:blipFill>
        <p:spPr>
          <a:xfrm>
            <a:off x="0" y="285840"/>
            <a:ext cx="6300000" cy="79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1063</TotalTime>
  <Words>1085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DejaVu Sans</vt:lpstr>
      <vt:lpstr>StarSymbol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Ксения</dc:creator>
  <dc:description/>
  <cp:lastModifiedBy>RKN82</cp:lastModifiedBy>
  <cp:revision>171</cp:revision>
  <dcterms:created xsi:type="dcterms:W3CDTF">2017-11-18T12:45:02Z</dcterms:created>
  <dcterms:modified xsi:type="dcterms:W3CDTF">2020-11-19T13:27:22Z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