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58" r:id="rId4"/>
    <p:sldId id="281" r:id="rId5"/>
    <p:sldId id="260" r:id="rId6"/>
    <p:sldId id="282" r:id="rId7"/>
    <p:sldId id="264" r:id="rId8"/>
    <p:sldId id="291" r:id="rId9"/>
    <p:sldId id="292" r:id="rId10"/>
    <p:sldId id="261" r:id="rId11"/>
    <p:sldId id="262" r:id="rId12"/>
    <p:sldId id="263" r:id="rId13"/>
    <p:sldId id="266" r:id="rId14"/>
    <p:sldId id="289" r:id="rId15"/>
    <p:sldId id="290" r:id="rId16"/>
    <p:sldId id="267" r:id="rId17"/>
    <p:sldId id="273" r:id="rId18"/>
    <p:sldId id="268" r:id="rId19"/>
    <p:sldId id="287" r:id="rId20"/>
    <p:sldId id="288" r:id="rId21"/>
    <p:sldId id="270" r:id="rId22"/>
    <p:sldId id="284" r:id="rId23"/>
    <p:sldId id="286" r:id="rId24"/>
    <p:sldId id="271" r:id="rId25"/>
    <p:sldId id="285" r:id="rId26"/>
    <p:sldId id="280" r:id="rId27"/>
    <p:sldId id="272" r:id="rId28"/>
    <p:sldId id="269" r:id="rId29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21" autoAdjust="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Нарушения</a:t>
            </a:r>
            <a:r>
              <a:rPr lang="ru-RU" dirty="0" smtClean="0"/>
              <a:t>, выявленные Управлением за 9 месяцев 2020 года</a:t>
            </a:r>
            <a:endParaRPr lang="ru-RU" dirty="0"/>
          </a:p>
        </c:rich>
      </c:tx>
      <c:layout>
        <c:manualLayout>
          <c:xMode val="edge"/>
          <c:yMode val="edge"/>
          <c:x val="8.1841152954331239E-2"/>
          <c:y val="1.706799602911504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Нарушения,выявленные Управлением</c:v>
                </c:pt>
              </c:strCache>
            </c:strRef>
          </c:tx>
          <c:explosion val="2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Несоблюдение даты начала вещания</c:v>
                </c:pt>
                <c:pt idx="1">
                  <c:v>Несоблюдение объемов вещания</c:v>
                </c:pt>
                <c:pt idx="2">
                  <c:v>Несоблюдение требования о вещании указанного в лицензии телеканала или радиоканала</c:v>
                </c:pt>
                <c:pt idx="3">
                  <c:v>Нарушение периодичности и времени вещания</c:v>
                </c:pt>
                <c:pt idx="4">
                  <c:v>Несоблюдение программной направленности телеканала или радиоканала или нарушение программной концепции вещания</c:v>
                </c:pt>
                <c:pt idx="5">
                  <c:v>Нарушение порядка объявления выходных данных</c:v>
                </c:pt>
                <c:pt idx="6">
                  <c:v>Неосуществление вещания более 3 месяцев</c:v>
                </c:pt>
                <c:pt idx="7">
                  <c:v>Нарушение порядка направления ОБЭ</c:v>
                </c:pt>
                <c:pt idx="8">
                  <c:v>Несоблюдение 436-ФЗ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256189724439228"/>
          <c:y val="0.1292311606954066"/>
          <c:w val="0.46890410474105032"/>
          <c:h val="0.83929473786066777"/>
        </c:manualLayout>
      </c:layout>
      <c:overlay val="0"/>
      <c:txPr>
        <a:bodyPr/>
        <a:lstStyle/>
        <a:p>
          <a:pPr algn="just"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C720B-B5DF-426A-9255-2606411D1FCD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4EBEFE5-2C18-41CE-AC7C-7FC1A62D166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 случае распространения по лицензии </a:t>
          </a:r>
          <a:r>
            <a: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двух средств массовой информации</a:t>
          </a:r>
          <a:r>
            <a: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объем вещания регионального СМИ подсчитывается путем сложения</a:t>
          </a:r>
          <a:endParaRPr lang="ru-RU" sz="1400" dirty="0"/>
        </a:p>
      </dgm:t>
    </dgm:pt>
    <dgm:pt modelId="{80D663CF-A41C-492B-8C8C-C7B27E2FAE9C}" type="parTrans" cxnId="{707CBCAB-4D4A-4066-8872-57562B1673A8}">
      <dgm:prSet/>
      <dgm:spPr/>
      <dgm:t>
        <a:bodyPr/>
        <a:lstStyle/>
        <a:p>
          <a:endParaRPr lang="ru-RU"/>
        </a:p>
      </dgm:t>
    </dgm:pt>
    <dgm:pt modelId="{EADF1B56-F693-4768-8074-42D8370298B2}" type="sibTrans" cxnId="{707CBCAB-4D4A-4066-8872-57562B1673A8}">
      <dgm:prSet/>
      <dgm:spPr/>
      <dgm:t>
        <a:bodyPr/>
        <a:lstStyle/>
        <a:p>
          <a:endParaRPr lang="ru-RU"/>
        </a:p>
      </dgm:t>
    </dgm:pt>
    <dgm:pt modelId="{A160FC4B-0088-48A3-AD07-B636523F03CE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времени, затраченного на вещание непосредственно телепередач (радиопередач)</a:t>
          </a:r>
          <a:endParaRPr lang="ru-RU" sz="1400" dirty="0"/>
        </a:p>
      </dgm:t>
    </dgm:pt>
    <dgm:pt modelId="{4FCDD127-E136-40A3-9A60-BC6F117B395F}" type="parTrans" cxnId="{3A903458-E91A-45E5-999C-940FDB1C7DD2}">
      <dgm:prSet/>
      <dgm:spPr/>
      <dgm:t>
        <a:bodyPr/>
        <a:lstStyle/>
        <a:p>
          <a:endParaRPr lang="ru-RU"/>
        </a:p>
      </dgm:t>
    </dgm:pt>
    <dgm:pt modelId="{488BEAD9-7C43-4787-BE9C-A649B15EED11}" type="sibTrans" cxnId="{3A903458-E91A-45E5-999C-940FDB1C7DD2}">
      <dgm:prSet/>
      <dgm:spPr/>
      <dgm:t>
        <a:bodyPr/>
        <a:lstStyle/>
        <a:p>
          <a:endParaRPr lang="ru-RU"/>
        </a:p>
      </dgm:t>
    </dgm:pt>
    <dgm:pt modelId="{EA7F0F0C-35F8-4611-9DE3-03B8807A6FBE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«окнах» регионального вещания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73409E-739A-402D-9AE8-734DDBD09482}" type="parTrans" cxnId="{AA5C236D-F89F-4ECF-990F-28E4DB38F549}">
      <dgm:prSet/>
      <dgm:spPr/>
      <dgm:t>
        <a:bodyPr/>
        <a:lstStyle/>
        <a:p>
          <a:endParaRPr lang="ru-RU"/>
        </a:p>
      </dgm:t>
    </dgm:pt>
    <dgm:pt modelId="{F93CA379-C709-4BB4-85EE-AA986AA572F5}" type="sibTrans" cxnId="{AA5C236D-F89F-4ECF-990F-28E4DB38F549}">
      <dgm:prSet/>
      <dgm:spPr/>
      <dgm:t>
        <a:bodyPr/>
        <a:lstStyle/>
        <a:p>
          <a:endParaRPr lang="ru-RU"/>
        </a:p>
      </dgm:t>
    </dgm:pt>
    <dgm:pt modelId="{150451FC-39C4-4AE2-B9FD-033E041A985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</a:t>
          </a:r>
          <a:r>
            <a:rPr lang="ru-RU" sz="1400" b="1" dirty="0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окнах</a:t>
          </a:r>
          <a:r>
            <a:rPr lang="ru-RU" sz="1400" b="1" dirty="0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для размещения в эфире сетевого партнера </a:t>
          </a:r>
          <a:r>
            <a:rPr lang="ru-RU" sz="1400" b="1" dirty="0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региональных рекламных блоков</a:t>
          </a:r>
          <a:r>
            <a:rPr lang="ru-RU" sz="1400" b="1" dirty="0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</a:t>
          </a:r>
          <a:r>
            <a:rPr lang="ru-RU" sz="14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если они сопровождаются выходными данными регионального СМИ, его наименованием и (или) логотипом</a:t>
          </a:r>
          <a:endParaRPr lang="ru-RU" sz="1400" u="sng" dirty="0">
            <a:solidFill>
              <a:srgbClr val="FF0000"/>
            </a:solidFill>
          </a:endParaRPr>
        </a:p>
      </dgm:t>
    </dgm:pt>
    <dgm:pt modelId="{8E7DC18B-E7A3-4EC0-95E9-670E4EB8FA0F}" type="parTrans" cxnId="{EC0D7089-8C41-4929-860C-5D845FF7223E}">
      <dgm:prSet/>
      <dgm:spPr/>
      <dgm:t>
        <a:bodyPr/>
        <a:lstStyle/>
        <a:p>
          <a:endParaRPr lang="ru-RU"/>
        </a:p>
      </dgm:t>
    </dgm:pt>
    <dgm:pt modelId="{9780267B-97F1-4202-B88F-7214F9782E38}" type="sibTrans" cxnId="{EC0D7089-8C41-4929-860C-5D845FF7223E}">
      <dgm:prSet/>
      <dgm:spPr/>
      <dgm:t>
        <a:bodyPr/>
        <a:lstStyle/>
        <a:p>
          <a:endParaRPr lang="ru-RU"/>
        </a:p>
      </dgm:t>
    </dgm:pt>
    <dgm:pt modelId="{D40B04AB-EE14-4F48-B30A-C14ABEAE9609}" type="pres">
      <dgm:prSet presAssocID="{368C720B-B5DF-426A-9255-2606411D1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97877-AE19-4959-8150-76E94F46BB95}" type="pres">
      <dgm:prSet presAssocID="{A4EBEFE5-2C18-41CE-AC7C-7FC1A62D1665}" presName="hierRoot1" presStyleCnt="0">
        <dgm:presLayoutVars>
          <dgm:hierBranch val="init"/>
        </dgm:presLayoutVars>
      </dgm:prSet>
      <dgm:spPr/>
    </dgm:pt>
    <dgm:pt modelId="{B9F2C838-ADAB-49DA-ACD4-BCAF19C31E5A}" type="pres">
      <dgm:prSet presAssocID="{A4EBEFE5-2C18-41CE-AC7C-7FC1A62D1665}" presName="rootComposite1" presStyleCnt="0"/>
      <dgm:spPr/>
    </dgm:pt>
    <dgm:pt modelId="{3A63F165-185B-4B45-B35D-BD099548AC2F}" type="pres">
      <dgm:prSet presAssocID="{A4EBEFE5-2C18-41CE-AC7C-7FC1A62D1665}" presName="rootText1" presStyleLbl="node0" presStyleIdx="0" presStyleCnt="1" custScaleX="360202" custScaleY="65419" custLinFactNeighborX="-847" custLinFactNeighborY="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FC14A-428A-4640-912E-68DAC8F64A4B}" type="pres">
      <dgm:prSet presAssocID="{A4EBEFE5-2C18-41CE-AC7C-7FC1A62D166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E381BA-9E6A-4974-BFF0-B8F1C5389036}" type="pres">
      <dgm:prSet presAssocID="{A4EBEFE5-2C18-41CE-AC7C-7FC1A62D1665}" presName="hierChild2" presStyleCnt="0"/>
      <dgm:spPr/>
    </dgm:pt>
    <dgm:pt modelId="{E7A8707D-7A43-498E-A7D6-C08C87E4BAF7}" type="pres">
      <dgm:prSet presAssocID="{4FCDD127-E136-40A3-9A60-BC6F117B395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9C8ACD0-4417-4AA3-9C3E-A35329D3EAFD}" type="pres">
      <dgm:prSet presAssocID="{A160FC4B-0088-48A3-AD07-B636523F03CE}" presName="hierRoot2" presStyleCnt="0">
        <dgm:presLayoutVars>
          <dgm:hierBranch val="init"/>
        </dgm:presLayoutVars>
      </dgm:prSet>
      <dgm:spPr/>
    </dgm:pt>
    <dgm:pt modelId="{2D61ECF3-82B1-4981-AB8D-F0F83A9782C8}" type="pres">
      <dgm:prSet presAssocID="{A160FC4B-0088-48A3-AD07-B636523F03CE}" presName="rootComposite" presStyleCnt="0"/>
      <dgm:spPr/>
    </dgm:pt>
    <dgm:pt modelId="{81793735-15CB-4018-9D00-DE7C678187AE}" type="pres">
      <dgm:prSet presAssocID="{A160FC4B-0088-48A3-AD07-B636523F03CE}" presName="rootText" presStyleLbl="node2" presStyleIdx="0" presStyleCnt="3" custScaleX="110537" custLinFactNeighborX="15939" custLinFactNeighborY="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B9E59-86A6-431E-ADF7-DB5DA4970A18}" type="pres">
      <dgm:prSet presAssocID="{A160FC4B-0088-48A3-AD07-B636523F03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1013BB-A34F-46C5-97E7-A984CCDE98D0}" type="pres">
      <dgm:prSet presAssocID="{A160FC4B-0088-48A3-AD07-B636523F03CE}" presName="hierChild4" presStyleCnt="0"/>
      <dgm:spPr/>
    </dgm:pt>
    <dgm:pt modelId="{9FE665AF-237A-4761-8740-199DECEC9B26}" type="pres">
      <dgm:prSet presAssocID="{A160FC4B-0088-48A3-AD07-B636523F03CE}" presName="hierChild5" presStyleCnt="0"/>
      <dgm:spPr/>
    </dgm:pt>
    <dgm:pt modelId="{AC86F925-EE11-4F46-873B-5EC1445C2279}" type="pres">
      <dgm:prSet presAssocID="{3773409E-739A-402D-9AE8-734DDBD0948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10E099C-AA38-4D89-9C4B-B05FA951BD35}" type="pres">
      <dgm:prSet presAssocID="{EA7F0F0C-35F8-4611-9DE3-03B8807A6FBE}" presName="hierRoot2" presStyleCnt="0">
        <dgm:presLayoutVars>
          <dgm:hierBranch val="init"/>
        </dgm:presLayoutVars>
      </dgm:prSet>
      <dgm:spPr/>
    </dgm:pt>
    <dgm:pt modelId="{DCE3D642-F96A-48A7-BDBD-000DB0192F52}" type="pres">
      <dgm:prSet presAssocID="{EA7F0F0C-35F8-4611-9DE3-03B8807A6FBE}" presName="rootComposite" presStyleCnt="0"/>
      <dgm:spPr/>
    </dgm:pt>
    <dgm:pt modelId="{C0241E15-C482-403C-AD10-C352DB958FE0}" type="pres">
      <dgm:prSet presAssocID="{EA7F0F0C-35F8-4611-9DE3-03B8807A6FBE}" presName="rootText" presStyleLbl="node2" presStyleIdx="1" presStyleCnt="3" custScaleX="112342" custLinFactNeighborX="7917" custLinFactNeighborY="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8AB1A-552C-43FE-8EE2-7D4A28D84AF5}" type="pres">
      <dgm:prSet presAssocID="{EA7F0F0C-35F8-4611-9DE3-03B8807A6F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AAD6E0B-7310-412B-A2B1-B5359C94708C}" type="pres">
      <dgm:prSet presAssocID="{EA7F0F0C-35F8-4611-9DE3-03B8807A6FBE}" presName="hierChild4" presStyleCnt="0"/>
      <dgm:spPr/>
    </dgm:pt>
    <dgm:pt modelId="{FA1C28F8-C541-4243-825C-DC12DCFD658B}" type="pres">
      <dgm:prSet presAssocID="{EA7F0F0C-35F8-4611-9DE3-03B8807A6FBE}" presName="hierChild5" presStyleCnt="0"/>
      <dgm:spPr/>
    </dgm:pt>
    <dgm:pt modelId="{84653CA2-9A38-409E-8875-35334FAA5A0D}" type="pres">
      <dgm:prSet presAssocID="{8E7DC18B-E7A3-4EC0-95E9-670E4EB8FA0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738610B-EB8B-48CE-BE28-64CCF4150B5E}" type="pres">
      <dgm:prSet presAssocID="{150451FC-39C4-4AE2-B9FD-033E041A985D}" presName="hierRoot2" presStyleCnt="0">
        <dgm:presLayoutVars>
          <dgm:hierBranch val="init"/>
        </dgm:presLayoutVars>
      </dgm:prSet>
      <dgm:spPr/>
    </dgm:pt>
    <dgm:pt modelId="{19B6877C-8001-4CFE-8D0C-CEBE225E0E65}" type="pres">
      <dgm:prSet presAssocID="{150451FC-39C4-4AE2-B9FD-033E041A985D}" presName="rootComposite" presStyleCnt="0"/>
      <dgm:spPr/>
    </dgm:pt>
    <dgm:pt modelId="{7C3206F5-5411-43EA-A02E-A4AC1B3298C4}" type="pres">
      <dgm:prSet presAssocID="{150451FC-39C4-4AE2-B9FD-033E041A985D}" presName="rootText" presStyleLbl="node2" presStyleIdx="2" presStyleCnt="3" custScaleX="164259" custScaleY="166298" custLinFactNeighborX="162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B66E6-06DA-4855-9F4F-7890B8A6F399}" type="pres">
      <dgm:prSet presAssocID="{150451FC-39C4-4AE2-B9FD-033E041A985D}" presName="rootConnector" presStyleLbl="node2" presStyleIdx="2" presStyleCnt="3"/>
      <dgm:spPr/>
      <dgm:t>
        <a:bodyPr/>
        <a:lstStyle/>
        <a:p>
          <a:endParaRPr lang="ru-RU"/>
        </a:p>
      </dgm:t>
    </dgm:pt>
    <dgm:pt modelId="{231CBF01-0B93-4377-822D-C86ED8711D50}" type="pres">
      <dgm:prSet presAssocID="{150451FC-39C4-4AE2-B9FD-033E041A985D}" presName="hierChild4" presStyleCnt="0"/>
      <dgm:spPr/>
    </dgm:pt>
    <dgm:pt modelId="{70819977-F4DB-4117-B889-3D9811DAB391}" type="pres">
      <dgm:prSet presAssocID="{150451FC-39C4-4AE2-B9FD-033E041A985D}" presName="hierChild5" presStyleCnt="0"/>
      <dgm:spPr/>
    </dgm:pt>
    <dgm:pt modelId="{B7F351DF-4272-4A82-9A61-4F9AEE3A7627}" type="pres">
      <dgm:prSet presAssocID="{A4EBEFE5-2C18-41CE-AC7C-7FC1A62D1665}" presName="hierChild3" presStyleCnt="0"/>
      <dgm:spPr/>
    </dgm:pt>
  </dgm:ptLst>
  <dgm:cxnLst>
    <dgm:cxn modelId="{707CBCAB-4D4A-4066-8872-57562B1673A8}" srcId="{368C720B-B5DF-426A-9255-2606411D1FCD}" destId="{A4EBEFE5-2C18-41CE-AC7C-7FC1A62D1665}" srcOrd="0" destOrd="0" parTransId="{80D663CF-A41C-492B-8C8C-C7B27E2FAE9C}" sibTransId="{EADF1B56-F693-4768-8074-42D8370298B2}"/>
    <dgm:cxn modelId="{A15880A0-D9C4-4B02-B3C7-943D97ADC741}" type="presOf" srcId="{EA7F0F0C-35F8-4611-9DE3-03B8807A6FBE}" destId="{C0241E15-C482-403C-AD10-C352DB958FE0}" srcOrd="0" destOrd="0" presId="urn:microsoft.com/office/officeart/2005/8/layout/orgChart1"/>
    <dgm:cxn modelId="{E6A65F70-125D-4B9F-AFDC-9E051671A40C}" type="presOf" srcId="{4FCDD127-E136-40A3-9A60-BC6F117B395F}" destId="{E7A8707D-7A43-498E-A7D6-C08C87E4BAF7}" srcOrd="0" destOrd="0" presId="urn:microsoft.com/office/officeart/2005/8/layout/orgChart1"/>
    <dgm:cxn modelId="{75E6DE15-EBD0-4468-9D8A-58AB71262C0F}" type="presOf" srcId="{368C720B-B5DF-426A-9255-2606411D1FCD}" destId="{D40B04AB-EE14-4F48-B30A-C14ABEAE9609}" srcOrd="0" destOrd="0" presId="urn:microsoft.com/office/officeart/2005/8/layout/orgChart1"/>
    <dgm:cxn modelId="{EC0D7089-8C41-4929-860C-5D845FF7223E}" srcId="{A4EBEFE5-2C18-41CE-AC7C-7FC1A62D1665}" destId="{150451FC-39C4-4AE2-B9FD-033E041A985D}" srcOrd="2" destOrd="0" parTransId="{8E7DC18B-E7A3-4EC0-95E9-670E4EB8FA0F}" sibTransId="{9780267B-97F1-4202-B88F-7214F9782E38}"/>
    <dgm:cxn modelId="{3A903458-E91A-45E5-999C-940FDB1C7DD2}" srcId="{A4EBEFE5-2C18-41CE-AC7C-7FC1A62D1665}" destId="{A160FC4B-0088-48A3-AD07-B636523F03CE}" srcOrd="0" destOrd="0" parTransId="{4FCDD127-E136-40A3-9A60-BC6F117B395F}" sibTransId="{488BEAD9-7C43-4787-BE9C-A649B15EED11}"/>
    <dgm:cxn modelId="{AA5C236D-F89F-4ECF-990F-28E4DB38F549}" srcId="{A4EBEFE5-2C18-41CE-AC7C-7FC1A62D1665}" destId="{EA7F0F0C-35F8-4611-9DE3-03B8807A6FBE}" srcOrd="1" destOrd="0" parTransId="{3773409E-739A-402D-9AE8-734DDBD09482}" sibTransId="{F93CA379-C709-4BB4-85EE-AA986AA572F5}"/>
    <dgm:cxn modelId="{F64E8B51-84FD-4993-8450-889270C24E1C}" type="presOf" srcId="{A4EBEFE5-2C18-41CE-AC7C-7FC1A62D1665}" destId="{3A63F165-185B-4B45-B35D-BD099548AC2F}" srcOrd="0" destOrd="0" presId="urn:microsoft.com/office/officeart/2005/8/layout/orgChart1"/>
    <dgm:cxn modelId="{67E0E17A-6477-49DD-A392-4D49CA494E59}" type="presOf" srcId="{EA7F0F0C-35F8-4611-9DE3-03B8807A6FBE}" destId="{9678AB1A-552C-43FE-8EE2-7D4A28D84AF5}" srcOrd="1" destOrd="0" presId="urn:microsoft.com/office/officeart/2005/8/layout/orgChart1"/>
    <dgm:cxn modelId="{F7519014-08C3-4B69-93C3-33D7F51A009E}" type="presOf" srcId="{A4EBEFE5-2C18-41CE-AC7C-7FC1A62D1665}" destId="{0BCFC14A-428A-4640-912E-68DAC8F64A4B}" srcOrd="1" destOrd="0" presId="urn:microsoft.com/office/officeart/2005/8/layout/orgChart1"/>
    <dgm:cxn modelId="{27BDB74C-A001-48A4-BA3B-FB3147CD73C6}" type="presOf" srcId="{150451FC-39C4-4AE2-B9FD-033E041A985D}" destId="{7C3206F5-5411-43EA-A02E-A4AC1B3298C4}" srcOrd="0" destOrd="0" presId="urn:microsoft.com/office/officeart/2005/8/layout/orgChart1"/>
    <dgm:cxn modelId="{7E63FA58-40D6-49A2-89A2-9CD55B3714F7}" type="presOf" srcId="{8E7DC18B-E7A3-4EC0-95E9-670E4EB8FA0F}" destId="{84653CA2-9A38-409E-8875-35334FAA5A0D}" srcOrd="0" destOrd="0" presId="urn:microsoft.com/office/officeart/2005/8/layout/orgChart1"/>
    <dgm:cxn modelId="{18A06675-1681-4069-A3DC-E7F860F60822}" type="presOf" srcId="{3773409E-739A-402D-9AE8-734DDBD09482}" destId="{AC86F925-EE11-4F46-873B-5EC1445C2279}" srcOrd="0" destOrd="0" presId="urn:microsoft.com/office/officeart/2005/8/layout/orgChart1"/>
    <dgm:cxn modelId="{F1AB7808-E5B1-498D-AB99-9295F51877CD}" type="presOf" srcId="{A160FC4B-0088-48A3-AD07-B636523F03CE}" destId="{81793735-15CB-4018-9D00-DE7C678187AE}" srcOrd="0" destOrd="0" presId="urn:microsoft.com/office/officeart/2005/8/layout/orgChart1"/>
    <dgm:cxn modelId="{381E4171-4A26-4CAC-A16C-97D0BD80B3B2}" type="presOf" srcId="{150451FC-39C4-4AE2-B9FD-033E041A985D}" destId="{391B66E6-06DA-4855-9F4F-7890B8A6F399}" srcOrd="1" destOrd="0" presId="urn:microsoft.com/office/officeart/2005/8/layout/orgChart1"/>
    <dgm:cxn modelId="{72838FC1-4C49-47DD-827F-4A4B9131E775}" type="presOf" srcId="{A160FC4B-0088-48A3-AD07-B636523F03CE}" destId="{719B9E59-86A6-431E-ADF7-DB5DA4970A18}" srcOrd="1" destOrd="0" presId="urn:microsoft.com/office/officeart/2005/8/layout/orgChart1"/>
    <dgm:cxn modelId="{68ACCC84-86A7-409A-8E98-0B06DF380C9A}" type="presParOf" srcId="{D40B04AB-EE14-4F48-B30A-C14ABEAE9609}" destId="{0EC97877-AE19-4959-8150-76E94F46BB95}" srcOrd="0" destOrd="0" presId="urn:microsoft.com/office/officeart/2005/8/layout/orgChart1"/>
    <dgm:cxn modelId="{AA6C9767-A66D-42FD-B036-1F8358D86B2B}" type="presParOf" srcId="{0EC97877-AE19-4959-8150-76E94F46BB95}" destId="{B9F2C838-ADAB-49DA-ACD4-BCAF19C31E5A}" srcOrd="0" destOrd="0" presId="urn:microsoft.com/office/officeart/2005/8/layout/orgChart1"/>
    <dgm:cxn modelId="{CA182CD8-6744-4866-A401-3F8B9E6EDA53}" type="presParOf" srcId="{B9F2C838-ADAB-49DA-ACD4-BCAF19C31E5A}" destId="{3A63F165-185B-4B45-B35D-BD099548AC2F}" srcOrd="0" destOrd="0" presId="urn:microsoft.com/office/officeart/2005/8/layout/orgChart1"/>
    <dgm:cxn modelId="{CCFECC57-7436-4FD3-AEB6-1B1FB86E4563}" type="presParOf" srcId="{B9F2C838-ADAB-49DA-ACD4-BCAF19C31E5A}" destId="{0BCFC14A-428A-4640-912E-68DAC8F64A4B}" srcOrd="1" destOrd="0" presId="urn:microsoft.com/office/officeart/2005/8/layout/orgChart1"/>
    <dgm:cxn modelId="{6FD2AE4E-55B5-4054-92D6-902AE9CE7E68}" type="presParOf" srcId="{0EC97877-AE19-4959-8150-76E94F46BB95}" destId="{01E381BA-9E6A-4974-BFF0-B8F1C5389036}" srcOrd="1" destOrd="0" presId="urn:microsoft.com/office/officeart/2005/8/layout/orgChart1"/>
    <dgm:cxn modelId="{C969F602-75E0-4057-947E-99F68E9EB8B4}" type="presParOf" srcId="{01E381BA-9E6A-4974-BFF0-B8F1C5389036}" destId="{E7A8707D-7A43-498E-A7D6-C08C87E4BAF7}" srcOrd="0" destOrd="0" presId="urn:microsoft.com/office/officeart/2005/8/layout/orgChart1"/>
    <dgm:cxn modelId="{1C362147-F6E7-41D6-9E00-06A7A943628D}" type="presParOf" srcId="{01E381BA-9E6A-4974-BFF0-B8F1C5389036}" destId="{D9C8ACD0-4417-4AA3-9C3E-A35329D3EAFD}" srcOrd="1" destOrd="0" presId="urn:microsoft.com/office/officeart/2005/8/layout/orgChart1"/>
    <dgm:cxn modelId="{F4469722-2124-48BC-8A76-18CBC5B3E821}" type="presParOf" srcId="{D9C8ACD0-4417-4AA3-9C3E-A35329D3EAFD}" destId="{2D61ECF3-82B1-4981-AB8D-F0F83A9782C8}" srcOrd="0" destOrd="0" presId="urn:microsoft.com/office/officeart/2005/8/layout/orgChart1"/>
    <dgm:cxn modelId="{EA8D0921-F329-46D3-BBE9-B7DA4CB9A70D}" type="presParOf" srcId="{2D61ECF3-82B1-4981-AB8D-F0F83A9782C8}" destId="{81793735-15CB-4018-9D00-DE7C678187AE}" srcOrd="0" destOrd="0" presId="urn:microsoft.com/office/officeart/2005/8/layout/orgChart1"/>
    <dgm:cxn modelId="{2D5C7C2A-F4DF-40D3-B17E-3182BA3E5479}" type="presParOf" srcId="{2D61ECF3-82B1-4981-AB8D-F0F83A9782C8}" destId="{719B9E59-86A6-431E-ADF7-DB5DA4970A18}" srcOrd="1" destOrd="0" presId="urn:microsoft.com/office/officeart/2005/8/layout/orgChart1"/>
    <dgm:cxn modelId="{846E89AC-F460-4C4A-A3DA-C02ED5651F48}" type="presParOf" srcId="{D9C8ACD0-4417-4AA3-9C3E-A35329D3EAFD}" destId="{901013BB-A34F-46C5-97E7-A984CCDE98D0}" srcOrd="1" destOrd="0" presId="urn:microsoft.com/office/officeart/2005/8/layout/orgChart1"/>
    <dgm:cxn modelId="{9F0601B8-8E36-405B-A66F-BAA6662D1772}" type="presParOf" srcId="{D9C8ACD0-4417-4AA3-9C3E-A35329D3EAFD}" destId="{9FE665AF-237A-4761-8740-199DECEC9B26}" srcOrd="2" destOrd="0" presId="urn:microsoft.com/office/officeart/2005/8/layout/orgChart1"/>
    <dgm:cxn modelId="{49F98846-613A-4B0C-87A1-48A710E118B9}" type="presParOf" srcId="{01E381BA-9E6A-4974-BFF0-B8F1C5389036}" destId="{AC86F925-EE11-4F46-873B-5EC1445C2279}" srcOrd="2" destOrd="0" presId="urn:microsoft.com/office/officeart/2005/8/layout/orgChart1"/>
    <dgm:cxn modelId="{0D2DD564-7487-426A-A063-8C3295BEF974}" type="presParOf" srcId="{01E381BA-9E6A-4974-BFF0-B8F1C5389036}" destId="{A10E099C-AA38-4D89-9C4B-B05FA951BD35}" srcOrd="3" destOrd="0" presId="urn:microsoft.com/office/officeart/2005/8/layout/orgChart1"/>
    <dgm:cxn modelId="{E5C618AE-7F2B-48DF-8F0A-27B521A414AF}" type="presParOf" srcId="{A10E099C-AA38-4D89-9C4B-B05FA951BD35}" destId="{DCE3D642-F96A-48A7-BDBD-000DB0192F52}" srcOrd="0" destOrd="0" presId="urn:microsoft.com/office/officeart/2005/8/layout/orgChart1"/>
    <dgm:cxn modelId="{60DA6C37-56B4-4397-9088-C8D8F66EDCB2}" type="presParOf" srcId="{DCE3D642-F96A-48A7-BDBD-000DB0192F52}" destId="{C0241E15-C482-403C-AD10-C352DB958FE0}" srcOrd="0" destOrd="0" presId="urn:microsoft.com/office/officeart/2005/8/layout/orgChart1"/>
    <dgm:cxn modelId="{93D7C467-BA51-4B70-BD6C-68BC6E295B0D}" type="presParOf" srcId="{DCE3D642-F96A-48A7-BDBD-000DB0192F52}" destId="{9678AB1A-552C-43FE-8EE2-7D4A28D84AF5}" srcOrd="1" destOrd="0" presId="urn:microsoft.com/office/officeart/2005/8/layout/orgChart1"/>
    <dgm:cxn modelId="{82D3C69B-A2FD-4809-B35A-EB40B936C494}" type="presParOf" srcId="{A10E099C-AA38-4D89-9C4B-B05FA951BD35}" destId="{2AAD6E0B-7310-412B-A2B1-B5359C94708C}" srcOrd="1" destOrd="0" presId="urn:microsoft.com/office/officeart/2005/8/layout/orgChart1"/>
    <dgm:cxn modelId="{66C76257-56CD-49F5-BB61-E987DB0E23AC}" type="presParOf" srcId="{A10E099C-AA38-4D89-9C4B-B05FA951BD35}" destId="{FA1C28F8-C541-4243-825C-DC12DCFD658B}" srcOrd="2" destOrd="0" presId="urn:microsoft.com/office/officeart/2005/8/layout/orgChart1"/>
    <dgm:cxn modelId="{3B6B84A6-CE58-4F0C-B2E1-82B07956490D}" type="presParOf" srcId="{01E381BA-9E6A-4974-BFF0-B8F1C5389036}" destId="{84653CA2-9A38-409E-8875-35334FAA5A0D}" srcOrd="4" destOrd="0" presId="urn:microsoft.com/office/officeart/2005/8/layout/orgChart1"/>
    <dgm:cxn modelId="{8133DB1C-EACA-428B-A3EF-A4BDD62AC5AA}" type="presParOf" srcId="{01E381BA-9E6A-4974-BFF0-B8F1C5389036}" destId="{1738610B-EB8B-48CE-BE28-64CCF4150B5E}" srcOrd="5" destOrd="0" presId="urn:microsoft.com/office/officeart/2005/8/layout/orgChart1"/>
    <dgm:cxn modelId="{A0D16764-D392-4486-92D4-16D6CDCCFB07}" type="presParOf" srcId="{1738610B-EB8B-48CE-BE28-64CCF4150B5E}" destId="{19B6877C-8001-4CFE-8D0C-CEBE225E0E65}" srcOrd="0" destOrd="0" presId="urn:microsoft.com/office/officeart/2005/8/layout/orgChart1"/>
    <dgm:cxn modelId="{8B9D148A-52F9-4E2B-B279-FE965669CBEE}" type="presParOf" srcId="{19B6877C-8001-4CFE-8D0C-CEBE225E0E65}" destId="{7C3206F5-5411-43EA-A02E-A4AC1B3298C4}" srcOrd="0" destOrd="0" presId="urn:microsoft.com/office/officeart/2005/8/layout/orgChart1"/>
    <dgm:cxn modelId="{9D1AE47F-308E-4940-834A-5B6D9EF0E6BD}" type="presParOf" srcId="{19B6877C-8001-4CFE-8D0C-CEBE225E0E65}" destId="{391B66E6-06DA-4855-9F4F-7890B8A6F399}" srcOrd="1" destOrd="0" presId="urn:microsoft.com/office/officeart/2005/8/layout/orgChart1"/>
    <dgm:cxn modelId="{98565902-C88E-45F6-BB49-912E688B3D43}" type="presParOf" srcId="{1738610B-EB8B-48CE-BE28-64CCF4150B5E}" destId="{231CBF01-0B93-4377-822D-C86ED8711D50}" srcOrd="1" destOrd="0" presId="urn:microsoft.com/office/officeart/2005/8/layout/orgChart1"/>
    <dgm:cxn modelId="{FA65188E-C905-464A-B587-763ABB5C0E36}" type="presParOf" srcId="{1738610B-EB8B-48CE-BE28-64CCF4150B5E}" destId="{70819977-F4DB-4117-B889-3D9811DAB391}" srcOrd="2" destOrd="0" presId="urn:microsoft.com/office/officeart/2005/8/layout/orgChart1"/>
    <dgm:cxn modelId="{9DD518F2-250B-4AF8-825E-CE151DF07E99}" type="presParOf" srcId="{0EC97877-AE19-4959-8150-76E94F46BB95}" destId="{B7F351DF-4272-4A82-9A61-4F9AEE3A76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496D-0BB2-4C02-A91A-7817E4D8E61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9C56-FB73-4C95-A9B8-7A590599A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175D4E96-2327-4840-A5DF-EDE0FE1379B0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1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9C56-FB73-4C95-A9B8-7A590599A5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3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597519"/>
            <a:ext cx="7770813" cy="11004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26.11.15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19C8-D854-4592-B2F0-6B849F4DFF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8B9D-876D-4BDF-B63E-2502082A083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8A10-FCA8-46EA-91B0-D6F3D424C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35377" y="3437999"/>
            <a:ext cx="3400425" cy="2088207"/>
            <a:chOff x="591" y="3327"/>
            <a:chExt cx="2142" cy="1315"/>
          </a:xfrm>
        </p:grpSpPr>
        <p:sp>
          <p:nvSpPr>
            <p:cNvPr id="2060" name="Rectangle 2"/>
            <p:cNvSpPr>
              <a:spLocks noChangeArrowheads="1"/>
            </p:cNvSpPr>
            <p:nvPr/>
          </p:nvSpPr>
          <p:spPr bwMode="auto">
            <a:xfrm>
              <a:off x="591" y="3327"/>
              <a:ext cx="2142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endParaRPr lang="ru-RU" altLang="ru-RU" sz="32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02352" y="2313703"/>
            <a:ext cx="4060825" cy="2447093"/>
            <a:chOff x="3844" y="1457"/>
            <a:chExt cx="2558" cy="1541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3844" y="1457"/>
              <a:ext cx="2558" cy="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ru-RU" altLang="ru-RU" sz="2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1119188" y="3437999"/>
            <a:ext cx="1263650" cy="4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9883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лицензионных и обязательных требований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500536"/>
            <a:ext cx="4931520" cy="2585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Заместитель руководителя Управления Роскомнадзора  по Республике Крым и                        г. Севастополь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Кучина Наталья Александровна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Начальник отдела по защите прав субъектов персональных данных, контроля и надзора в сфере массовых коммуникаций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Набокова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Ксения Андреевна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991270"/>
            <a:ext cx="57606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проверки данного лицензионного требования используются сведения, содержащиеся в лицензии на предоставление услуг связи, которые должны соответствовать сведениям, указанным в лицензии на вещание.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2427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вещания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2369" y="2233410"/>
            <a:ext cx="42096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качестве нарушения территории вещания рассматривается как вещание на территориях, которые не указаны в лицензии, так и отсутствие вещания на территориях, указанных в лицензии.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https://pbs.twimg.com/media/DgmM14mXkAApJXt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pbs.twimg.com/media/DgmM14mXkAApJXt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52464"/>
            <a:ext cx="4553180" cy="32206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31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31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Объем, соотношение, периодичность и время вещания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97379"/>
            <a:ext cx="8640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объем вещания СМИ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объеме, установленном законодательством о рекламе, 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распространяемые в рамках телеканала (радиоканала).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9840538"/>
              </p:ext>
            </p:extLst>
          </p:nvPr>
        </p:nvGraphicFramePr>
        <p:xfrm>
          <a:off x="420886" y="1301435"/>
          <a:ext cx="8314394" cy="335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1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4261" y="978119"/>
            <a:ext cx="85802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Условно можно выделить следующие категории информации, распространяемой посредством «бегущей строки»: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рекламная информация;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смс-чаты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объявления частного характера;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информационные сообщения о пробках, погоде и т.п.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05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«бегущей строке», размещаемой в эфире телеканалов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5930" y="2655122"/>
            <a:ext cx="5809129" cy="20621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размещения региональным вещателем в своем эфире, а также в эфире средства массовой информации сетевого партнера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бегущей строки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содержащей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рекламную информацию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указанные материалы учитываются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общий объем рекламы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 превышении нормы, установленной Федеральным законом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рекламе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сведения передаются на рассмотрение в соответствующее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подразделение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антимонопольной службы.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enina\AppData\Local\Microsoft\Windows\Temporary Internet Files\Content.IE5\JFBZTT5G\1397556217_vnimanie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259" y="2947076"/>
            <a:ext cx="2716415" cy="1425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7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5886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Ответственность за размещаемый в «бегущих строках» контент несет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вещатель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порядка размещения «бегущей строки» (ее размер, продолжительность, наложение на другие виды информации и т.п.) будет рассматриваться как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требований об объеме вещания регионального средства массовой информации и нарушение процентного соотношения направлений вещания, то есть нарушение лицензионных требований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ответственность за которые предусмотрена действующим законодательством.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2062" y="2617613"/>
            <a:ext cx="486116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всех остальных случаях, при соблюдении порядка размещения, «бегущая строка» не учитывается ни в объем вещания, ни в процентное соотношение направлений вещания.</a:t>
            </a:r>
          </a:p>
        </p:txBody>
      </p:sp>
      <p:pic>
        <p:nvPicPr>
          <p:cNvPr id="5" name="Picture 2" descr="C:\Users\Senina\Desktop\Видео для презентации\наложение бегущей строки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21" y="2454031"/>
            <a:ext cx="3062913" cy="195976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223051" y="4152186"/>
            <a:ext cx="2637662" cy="245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105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«бегущей строке», размещаемой в эфире телеканалов</a:t>
            </a:r>
          </a:p>
        </p:txBody>
      </p:sp>
    </p:spTree>
    <p:extLst>
      <p:ext uri="{BB962C8B-B14F-4D97-AF65-F5344CB8AC3E}">
        <p14:creationId xmlns:p14="http://schemas.microsoft.com/office/powerpoint/2010/main" val="15611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242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соответствии с Лицензией предусмотрено распространение в г. </a:t>
            </a:r>
            <a:r>
              <a:rPr lang="ru-RU" sz="1600" dirty="0" smtClean="0"/>
              <a:t>Феодосии регионального </a:t>
            </a:r>
            <a:r>
              <a:rPr lang="ru-RU" sz="1600" dirty="0"/>
              <a:t>телеканала «</a:t>
            </a:r>
            <a:r>
              <a:rPr lang="ru-RU" sz="1600" dirty="0" smtClean="0"/>
              <a:t>Яблочко-Феодосия» </a:t>
            </a:r>
            <a:r>
              <a:rPr lang="ru-RU" sz="1600" dirty="0"/>
              <a:t>совместно с сетевым партнером «Яблочко РФ».</a:t>
            </a:r>
          </a:p>
          <a:p>
            <a:pPr algn="just"/>
            <a:r>
              <a:rPr lang="ru-RU" sz="1600" dirty="0"/>
              <a:t>В каком случае </a:t>
            </a:r>
            <a:r>
              <a:rPr lang="ru-RU" sz="1600" b="1" u="sng" dirty="0"/>
              <a:t>региональная реклама</a:t>
            </a:r>
            <a:r>
              <a:rPr lang="ru-RU" sz="1600" dirty="0"/>
              <a:t>, размещенная в эфире сетевого партнера, </a:t>
            </a:r>
            <a:r>
              <a:rPr lang="ru-RU" sz="1600" b="1" u="sng" dirty="0"/>
              <a:t>не будет</a:t>
            </a:r>
            <a:r>
              <a:rPr lang="ru-RU" sz="1600" u="sng" dirty="0"/>
              <a:t> </a:t>
            </a:r>
            <a:r>
              <a:rPr lang="ru-RU" sz="1600" b="1" u="sng" dirty="0"/>
              <a:t>включаться в общий объем регионального СМИ</a:t>
            </a:r>
            <a:r>
              <a:rPr lang="ru-RU" sz="1600" dirty="0"/>
              <a:t> и будет относиться к объему вещания СМИ сетевого партнера?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81848" y="1693932"/>
            <a:ext cx="2277046" cy="1533548"/>
            <a:chOff x="251520" y="1844824"/>
            <a:chExt cx="3108519" cy="2154082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44824"/>
              <a:ext cx="3024336" cy="21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251520" y="1844824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1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569112" y="1844824"/>
              <a:ext cx="790927" cy="692509"/>
              <a:chOff x="3834062" y="4791504"/>
              <a:chExt cx="790927" cy="69250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834062" y="5216395"/>
                <a:ext cx="790927" cy="267618"/>
              </a:xfrm>
              <a:prstGeom prst="rect">
                <a:avLst/>
              </a:prstGeom>
              <a:noFill/>
            </p:spPr>
            <p:txBody>
              <a:bodyPr wrap="none" lIns="68601" tIns="34301" rIns="68601" bIns="3430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788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Феодосия</a:t>
                </a:r>
                <a:endParaRPr lang="ru-RU" sz="788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12" name="Picture 2" descr="https://ya-webdesign.com/images/geography-clipart-book-apple-2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67944" y="4791504"/>
                <a:ext cx="389949" cy="42053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4752020" y="1693932"/>
            <a:ext cx="2268952" cy="1533548"/>
            <a:chOff x="5508104" y="1772816"/>
            <a:chExt cx="3024336" cy="215408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772816"/>
              <a:ext cx="3024336" cy="21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5508104" y="1772816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2</a:t>
              </a:r>
            </a:p>
          </p:txBody>
        </p:sp>
        <p:pic>
          <p:nvPicPr>
            <p:cNvPr id="16" name="Picture 2" descr="https://ya-webdesign.com/images/geography-clipart-book-apple-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1844824"/>
              <a:ext cx="389949" cy="42053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2267744" y="3221480"/>
            <a:ext cx="2214929" cy="1728725"/>
            <a:chOff x="827584" y="4365104"/>
            <a:chExt cx="3024336" cy="2374684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85706"/>
              <a:ext cx="3024336" cy="21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827584" y="4365104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3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52020" y="3263592"/>
            <a:ext cx="2268952" cy="1675335"/>
            <a:chOff x="5148064" y="4365104"/>
            <a:chExt cx="3024336" cy="230601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148064" y="4517037"/>
              <a:ext cx="3024336" cy="2154082"/>
              <a:chOff x="5940152" y="4661053"/>
              <a:chExt cx="3024336" cy="2154082"/>
            </a:xfrm>
          </p:grpSpPr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4661053"/>
                <a:ext cx="3024336" cy="2154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940152" y="6200470"/>
                <a:ext cx="3024336" cy="57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25" b="1" dirty="0">
                    <a:solidFill>
                      <a:srgbClr val="FF0000"/>
                    </a:solidFill>
                  </a:rPr>
                  <a:t>В эфире телеканал «Яблочко-Иркутск» (регистрационный номер Эл №</a:t>
                </a:r>
                <a:r>
                  <a:rPr lang="ru-RU" sz="525" b="1" dirty="0" smtClean="0">
                    <a:solidFill>
                      <a:srgbClr val="FF0000"/>
                    </a:solidFill>
                  </a:rPr>
                  <a:t>ТУ91-00000</a:t>
                </a:r>
                <a:r>
                  <a:rPr lang="ru-RU" sz="525" b="1" dirty="0">
                    <a:solidFill>
                      <a:srgbClr val="FF0000"/>
                    </a:solidFill>
                  </a:rPr>
                  <a:t>).</a:t>
                </a:r>
              </a:p>
              <a:p>
                <a:pPr algn="ctr"/>
                <a:r>
                  <a:rPr lang="ru-RU" sz="525" b="1" dirty="0">
                    <a:solidFill>
                      <a:srgbClr val="FF0000"/>
                    </a:solidFill>
                  </a:rPr>
                  <a:t>Телеканал зарегистрирован Управлением Роскомнадзора по </a:t>
                </a:r>
                <a:r>
                  <a:rPr lang="ru-RU" sz="525" b="1" dirty="0" smtClean="0">
                    <a:solidFill>
                      <a:srgbClr val="FF0000"/>
                    </a:solidFill>
                  </a:rPr>
                  <a:t>Республике Крым и г. Севастополь).</a:t>
                </a:r>
                <a:endParaRPr lang="ru-RU" sz="525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5148064" y="4365104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0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522597" y="1924985"/>
            <a:ext cx="864363" cy="11344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755576" y="136197"/>
            <a:ext cx="7277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 соответствии с Лицензией предусмотрено распространение в г. </a:t>
            </a:r>
            <a:r>
              <a:rPr lang="ru-RU" sz="1400" dirty="0" smtClean="0"/>
              <a:t>Феодосии регионального </a:t>
            </a:r>
            <a:r>
              <a:rPr lang="ru-RU" sz="1400" dirty="0"/>
              <a:t>телеканала «</a:t>
            </a:r>
            <a:r>
              <a:rPr lang="ru-RU" sz="1400" dirty="0" smtClean="0"/>
              <a:t>Яблочко-Феодосия» </a:t>
            </a:r>
            <a:r>
              <a:rPr lang="ru-RU" sz="1400" dirty="0"/>
              <a:t>совместно с сетевым партнером «Яблочко РФ».</a:t>
            </a:r>
          </a:p>
          <a:p>
            <a:pPr algn="just"/>
            <a:r>
              <a:rPr lang="ru-RU" sz="1400" dirty="0"/>
              <a:t>В каком случае </a:t>
            </a:r>
            <a:r>
              <a:rPr lang="ru-RU" sz="1400" b="1" u="sng" dirty="0"/>
              <a:t>региональная реклама</a:t>
            </a:r>
            <a:r>
              <a:rPr lang="ru-RU" sz="1400" dirty="0"/>
              <a:t>, размещенная в эфире сетевого партнера, </a:t>
            </a:r>
            <a:r>
              <a:rPr lang="ru-RU" sz="1400" b="1" u="sng" dirty="0"/>
              <a:t>не будет</a:t>
            </a:r>
            <a:r>
              <a:rPr lang="ru-RU" sz="1400" u="sng" dirty="0"/>
              <a:t> </a:t>
            </a:r>
            <a:r>
              <a:rPr lang="ru-RU" sz="1400" b="1" u="sng" dirty="0"/>
              <a:t>включаться в общий объем регионального СМИ</a:t>
            </a:r>
            <a:r>
              <a:rPr lang="ru-RU" sz="1400" dirty="0"/>
              <a:t> и будет относиться к объему вещания СМИ сетевого партнера?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4099" y="1358645"/>
            <a:ext cx="3241360" cy="5896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Отсутствуют наименование (название) СМИ, логотип и (или) выходные данные телеканала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785356" y="3088865"/>
            <a:ext cx="2268952" cy="1616060"/>
            <a:chOff x="827584" y="4365104"/>
            <a:chExt cx="3024336" cy="2154082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5104"/>
              <a:ext cx="3024336" cy="21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827584" y="4365104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3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4181" y="1531427"/>
            <a:ext cx="2268952" cy="1522701"/>
            <a:chOff x="5148064" y="1916832"/>
            <a:chExt cx="3024336" cy="215408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916832"/>
              <a:ext cx="3024336" cy="21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5148064" y="1916832"/>
              <a:ext cx="432048" cy="4412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2</a:t>
              </a:r>
            </a:p>
          </p:txBody>
        </p:sp>
        <p:pic>
          <p:nvPicPr>
            <p:cNvPr id="14" name="Picture 2" descr="https://ya-webdesign.com/images/geography-clipart-book-apple-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1988840"/>
              <a:ext cx="389949" cy="420534"/>
            </a:xfrm>
            <a:prstGeom prst="rect">
              <a:avLst/>
            </a:prstGeom>
            <a:noFill/>
          </p:spPr>
        </p:pic>
      </p:grpSp>
      <p:sp>
        <p:nvSpPr>
          <p:cNvPr id="15" name="Стрелка вниз 14"/>
          <p:cNvSpPr/>
          <p:nvPr/>
        </p:nvSpPr>
        <p:spPr>
          <a:xfrm rot="10800000">
            <a:off x="5760499" y="3088865"/>
            <a:ext cx="864363" cy="11344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/>
          <p:cNvSpPr/>
          <p:nvPr/>
        </p:nvSpPr>
        <p:spPr>
          <a:xfrm>
            <a:off x="4575459" y="4215211"/>
            <a:ext cx="3241360" cy="5896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В случае, если           не является логотипом телеканала «</a:t>
            </a:r>
            <a:r>
              <a:rPr lang="ru-RU" sz="1350" dirty="0" smtClean="0"/>
              <a:t>Яблочко-Феодосия»</a:t>
            </a:r>
            <a:endParaRPr lang="ru-RU" sz="1350" dirty="0"/>
          </a:p>
        </p:txBody>
      </p:sp>
      <p:pic>
        <p:nvPicPr>
          <p:cNvPr id="18" name="Picture 2" descr="https://ya-webdesign.com/images/geography-clipart-book-apple-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117" y="4085164"/>
            <a:ext cx="320675" cy="34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5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3208" y="713689"/>
            <a:ext cx="8557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лицензии на вещание указана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дата, 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позднее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которой вещатель должен приступить к осуществлению лицензируемой деятельности.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4267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начала вещания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3208" y="1516231"/>
            <a:ext cx="8557581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вещания до наступления срока, указанного в лицензии при наличии всех разрешительных документов в сфере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связи и телерадиовещания </a:t>
            </a:r>
            <a:r>
              <a:rPr kumimoji="0" lang="ru-RU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рассматривается 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нарушение лицензионного требования и не требует получения разрешения со стороны лицензирующего органа.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tc-info.ru/images/djmediatools/p2.jpg"/>
          <p:cNvPicPr>
            <a:picLocks noChangeAspect="1" noChangeArrowheads="1"/>
          </p:cNvPicPr>
          <p:nvPr/>
        </p:nvPicPr>
        <p:blipFill>
          <a:blip r:embed="rId2" cstate="print"/>
          <a:srcRect l="4508" t="3336" r="7347" b="69369"/>
          <a:stretch>
            <a:fillRect/>
          </a:stretch>
        </p:blipFill>
        <p:spPr bwMode="auto">
          <a:xfrm>
            <a:off x="2225942" y="3034934"/>
            <a:ext cx="4954954" cy="211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713" y="556320"/>
            <a:ext cx="87513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целях проверки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данного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лицензионного требования изучается запись эфира лицензиата, а также сведения, содержащиеся в программах теле-радиопередач, размещенных в средствах массовой информации, а также других документах, которые могут содержать информацию о наименовании выходящих в эфире СМИ передач, а также о дате и времени их выхода в эфир и их тематической направленности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4267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Программная направленность и концепция вещания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714" y="1780456"/>
            <a:ext cx="43756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проверке </a:t>
            </a:r>
            <a:r>
              <a:rPr lang="ru-RU" sz="14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программной направленности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телерадиоканала осуществляется проверка соответствия распространяемых в составе канала программ и передач тематическим направлениям вещания, указанным в приложении № 1 к лицензии на вещание,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подсчета их процентного соотношения к общему объему вещания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884" y="1780456"/>
            <a:ext cx="4375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проверке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программной концепции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телерадиоканала в обязательном порядке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производится подсчет процентного соотношения тематических направлений вещания.</a:t>
            </a:r>
          </a:p>
        </p:txBody>
      </p:sp>
      <p:pic>
        <p:nvPicPr>
          <p:cNvPr id="6" name="Picture 2" descr="https://bestradio.fm/uploads/posts/2015-11/1448738837_prilozhenie-k-licenzii-russkoe-radio-rossiya-2.jpg"/>
          <p:cNvPicPr>
            <a:picLocks noChangeAspect="1" noChangeArrowheads="1"/>
          </p:cNvPicPr>
          <p:nvPr/>
        </p:nvPicPr>
        <p:blipFill>
          <a:blip r:embed="rId2" cstate="print"/>
          <a:srcRect l="13544" t="39608" r="7887" b="44514"/>
          <a:stretch>
            <a:fillRect/>
          </a:stretch>
        </p:blipFill>
        <p:spPr bwMode="auto">
          <a:xfrm>
            <a:off x="4790829" y="2716560"/>
            <a:ext cx="4204677" cy="1242291"/>
          </a:xfrm>
          <a:prstGeom prst="rect">
            <a:avLst/>
          </a:prstGeom>
          <a:noFill/>
        </p:spPr>
      </p:pic>
      <p:pic>
        <p:nvPicPr>
          <p:cNvPr id="7" name="Picture 4" descr="http://tvtrailer.ru/wp-content/uploads/2013/10/TELECAST-03.jpg"/>
          <p:cNvPicPr>
            <a:picLocks noChangeAspect="1" noChangeArrowheads="1"/>
          </p:cNvPicPr>
          <p:nvPr/>
        </p:nvPicPr>
        <p:blipFill>
          <a:blip r:embed="rId3" cstate="print"/>
          <a:srcRect l="16884" t="39529" r="9866" b="44948"/>
          <a:stretch>
            <a:fillRect/>
          </a:stretch>
        </p:blipFill>
        <p:spPr bwMode="auto">
          <a:xfrm>
            <a:off x="289169" y="3364632"/>
            <a:ext cx="4071816" cy="12071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28308" y="4012704"/>
            <a:ext cx="4415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*При подсчете процентного соотношения  тематических направлений вещания СМИ </a:t>
            </a: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100 %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принимается общий объем вещания данного СМИ в течение календарной недели за вычетом времени, затраченного на рекламу и объявление выходных данных СМИ, заставок, отбивок, «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джинглов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т.д.</a:t>
            </a: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0107" y="556895"/>
            <a:ext cx="85025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наличии в программной направленности (концепции) вещания СМИ «совмещенных» направлений вещания, таких как «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информационно-развлекательное»,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составе СМИ должны распространяться программы (передачи), которые относятся и к информационной и к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развлекательной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лицензией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вещание предусмотрена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следующая программная концепция вещания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телеканала: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составе телеканала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распространяться только новостные выпуски, не содержащие информации развлекательного характера,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лицензионное требование будет нарушено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6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Программная направленность и концепция вещания</a:t>
            </a:r>
          </a:p>
        </p:txBody>
      </p:sp>
      <p:pic>
        <p:nvPicPr>
          <p:cNvPr id="2050" name="Picture 2" descr="W:\СМИ\Сенина\3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43214" r="10983" b="38768"/>
          <a:stretch/>
        </p:blipFill>
        <p:spPr bwMode="auto">
          <a:xfrm>
            <a:off x="1691680" y="1921321"/>
            <a:ext cx="5832648" cy="20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402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ООО «Бабушка и Дедушка» является держателем Лицензии ТВ № 12345 от 01.01.2012 г. на вещание телеканала «Колобок» в объеме 168 часов в неделю. Телеканал «Колобок» зарегистрирован в качестве рекламного СМИ. Согласно лицензии предусмотрено информационное направление вещания  (новости, обзоры событий, информационные сообщения). При просмотре недельной записи эфира установлено, что в эфир выходили блоки местных новостей, прогноз погоды, программа «Я познаю мир», а также художественные фильмы «</a:t>
            </a:r>
            <a:r>
              <a:rPr lang="ru-RU" dirty="0" err="1"/>
              <a:t>Форсаж</a:t>
            </a:r>
            <a:r>
              <a:rPr lang="ru-RU" dirty="0"/>
              <a:t>», «Человек амфибия», «Хроники </a:t>
            </a:r>
            <a:r>
              <a:rPr lang="ru-RU" dirty="0" err="1"/>
              <a:t>Риддика</a:t>
            </a:r>
            <a:r>
              <a:rPr lang="ru-RU" dirty="0"/>
              <a:t>» и др. Соблюдает ли вещатель лицензионные и обязательные требования?</a:t>
            </a:r>
          </a:p>
        </p:txBody>
      </p:sp>
      <p:pic>
        <p:nvPicPr>
          <p:cNvPr id="2" name="Picture 2" descr="C:\Users\RKN1\Desktop\depositphotos_9066035-stock-photo-pensive-emot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2584"/>
            <a:ext cx="1583643" cy="158364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418699"/>
              </p:ext>
            </p:extLst>
          </p:nvPr>
        </p:nvGraphicFramePr>
        <p:xfrm>
          <a:off x="107504" y="124272"/>
          <a:ext cx="89289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7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1230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При проверке программной направленности телерадиоканалов осуществляется проверка соответствия распространяемых в составе канала программ и передач тематическим направлениям вещания, указанным в приложении № 1 к лицензии на вещание, без подсчета их процентного соотношения к общему объему вещания.  </a:t>
            </a:r>
          </a:p>
          <a:p>
            <a:pPr algn="just"/>
            <a:r>
              <a:rPr lang="ru-RU" sz="1600" dirty="0"/>
              <a:t>В лицензии ТВ № 12345 указано одно направление вещания – «Информационное». Краткая характеристика данного направления не предусматривает возможности трансляции художественных фильмов. </a:t>
            </a:r>
          </a:p>
          <a:p>
            <a:pPr algn="just"/>
            <a:r>
              <a:rPr lang="ru-RU" sz="1600" dirty="0"/>
              <a:t>Вещатель осуществляет деятельность с нарушением лицензионного требования по соблюдению программной направленности. </a:t>
            </a:r>
          </a:p>
        </p:txBody>
      </p:sp>
      <p:pic>
        <p:nvPicPr>
          <p:cNvPr id="2050" name="Picture 2" descr="C:\Users\RKN1\Desktop\img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44552"/>
            <a:ext cx="4033105" cy="24042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KN1\Desktop\04b0e96933b060a53099656fb01cd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" y="2772489"/>
            <a:ext cx="2019782" cy="15554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63888" y="1006946"/>
            <a:ext cx="523048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3 статьи 14.1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предпринимательской деятельности с нарушением требований и условий, предусмотренных специальным разрешением (лицензией) влечет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наложение административного штрафа: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размере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одной тысячи пятисот до двух тысяч рублей;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должностных лиц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трех тысяч до четырех тысяч рублей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лиц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тридцати тысяч до сорока тысяч рублей.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38514"/>
            <a:ext cx="3245597" cy="324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44352"/>
            <a:ext cx="3245597" cy="32455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17290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2 ст. 19.20 КоАП РФ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не связанной с извлечением прибыли, с нарушением требований и условий, предусмотренных специальным разрешением (лицензией), если такое разрешение (лицензия) обязательно (обязательна),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от трехсот до пятисот рублей; на должностных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пятнадцати тысяч до двадцати пяти тысяч 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осуществляющих предпринимательскую деятельность без образования юридического 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пяти тысяч до десяти тысяч 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ста тысяч до ста пятидесяти тысяч 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6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требований, уставленных ст. 18 Федерального закона «О лицензировании отдельных видов деятельности» от 04.05.2011 N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99-ФЗ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доп., вступ. в силу с 28.03.2020)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5222"/>
            <a:ext cx="878684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Лицензия подлежит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переоформлению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случаях: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реорганизации юридического лица в форме преобразования;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наименования юридического лица;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адреса места нахождения юридического лица;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места жительства, имени, фамилии и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(в случае, если имеется) отчества индивидуального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предпринимателя (далее – ИП);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реквизитов документа, удостоверяющего личность ИП;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адресов мест осуществления юридическим лицом или ИП лицензируемого вида деятельности;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изменения перечня выполняемых работ, оказываемых услуг, составляющих лицензируемый вид деятельности (изменения наименования лицензируемого вида деятельности, перечней работ, услуг,).</a:t>
            </a:r>
          </a:p>
        </p:txBody>
      </p:sp>
      <p:pic>
        <p:nvPicPr>
          <p:cNvPr id="12290" name="Picture 2" descr="https://pbs.twimg.com/media/DRTVkltWkAAEJY2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143784"/>
            <a:ext cx="2034646" cy="1947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3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700336"/>
            <a:ext cx="87547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27. Выходные данные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Вещание телеканала, радиоканала должно сопровождаться объявлением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 реже четырех раз в сутки при непрерывном вещании)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наименования (названия) телеканала или радиоканала. Каждый выход в эфир телепрограммы, радиопрограммы должен сопровождаться объявлением наименования (названия) телепрограммы или радиопрограммы.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2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Закона РФ от 27.12.1991 N 2124-1 «О средствах массовой информации»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1150" y="3249369"/>
            <a:ext cx="4945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Зарегистрированное средство массовой информации обязано указывать в выходных данных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зарегистрировавший его орган и регистрационный номер.</a:t>
            </a:r>
          </a:p>
        </p:txBody>
      </p:sp>
      <p:pic>
        <p:nvPicPr>
          <p:cNvPr id="5" name="Picture 4" descr="https://pic.rutube.ru/video/5b/27/5b27ecc37139de113981e1b068e3b29a.jpg"/>
          <p:cNvPicPr>
            <a:picLocks noChangeAspect="1" noChangeArrowheads="1"/>
          </p:cNvPicPr>
          <p:nvPr/>
        </p:nvPicPr>
        <p:blipFill>
          <a:blip r:embed="rId2" cstate="print"/>
          <a:srcRect l="9486" t="19380" r="17284" b="568"/>
          <a:stretch>
            <a:fillRect/>
          </a:stretch>
        </p:blipFill>
        <p:spPr bwMode="auto">
          <a:xfrm>
            <a:off x="338659" y="2140496"/>
            <a:ext cx="2547756" cy="1566634"/>
          </a:xfrm>
          <a:prstGeom prst="rect">
            <a:avLst/>
          </a:prstGeom>
          <a:noFill/>
        </p:spPr>
      </p:pic>
      <p:pic>
        <p:nvPicPr>
          <p:cNvPr id="6" name="Picture 2" descr="https://pp.userapi.com/c633518/v633518749/bbd3/kF92YntSuFE.jpg"/>
          <p:cNvPicPr>
            <a:picLocks noChangeAspect="1" noChangeArrowheads="1"/>
          </p:cNvPicPr>
          <p:nvPr/>
        </p:nvPicPr>
        <p:blipFill>
          <a:blip r:embed="rId3" cstate="print"/>
          <a:srcRect l="12761" t="8458" r="12428" b="12095"/>
          <a:stretch>
            <a:fillRect/>
          </a:stretch>
        </p:blipFill>
        <p:spPr bwMode="auto">
          <a:xfrm>
            <a:off x="1259632" y="3103396"/>
            <a:ext cx="2821518" cy="168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2072478"/>
            <a:ext cx="6127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каждом выходе в эфир радиопрограмм, телепрограмм они должны сопровождаться сообщением об ограничении их распространения, телепрограммы, равно как и кинохроникальные программы, также знаком информационной продукции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027167"/>
            <a:ext cx="828680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если вещание телеканала,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радиоканала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лицензии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осуществляется непрерывно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15420"/>
            <a:ext cx="828680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полные выходные данные объявляются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каждом выходе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телеканала, радиоканала, а также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эфира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общее количество объявлений выходных данных составило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4 раз в сутки</a:t>
            </a:r>
            <a:endParaRPr lang="ru-RU" sz="105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Закона РФ от 27.12.1991 N 2124-1 «О средствах массовой информации»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2001040"/>
            <a:ext cx="500066" cy="642942"/>
          </a:xfrm>
          <a:prstGeom prst="down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2158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02 декабря 2019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в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выходных данных зарегистрированного средства массовой информации, участником (учредителем) которого является российское юридическое лицо, выполняющее функции иностранного агента,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 содержаться указание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то, что такое средство массовой информации создано иностранным средством массовой информации, выполняющим функции иностранного агента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32584"/>
            <a:ext cx="4464497" cy="163121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иностранных средств массовой информации, выполняющих функции иностранного агента, находится на сайте Министерства Юстиции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9465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02.12.2019 N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426-ФЗ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(вступил в силу 02.12.2019)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karo.spb.ru/wa-data/public/blog/img/tn_187741_72a78887b4050.jpg"/>
          <p:cNvPicPr>
            <a:picLocks noChangeAspect="1" noChangeArrowheads="1"/>
          </p:cNvPicPr>
          <p:nvPr/>
        </p:nvPicPr>
        <p:blipFill>
          <a:blip r:embed="rId2" cstate="print"/>
          <a:srcRect t="20690" b="24138"/>
          <a:stretch>
            <a:fillRect/>
          </a:stretch>
        </p:blipFill>
        <p:spPr bwMode="auto">
          <a:xfrm>
            <a:off x="251520" y="2932584"/>
            <a:ext cx="4104456" cy="155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7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91028" y="730528"/>
            <a:ext cx="490145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13.22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(изготовление) или распространение продукции средства массовой информации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указания в установленном порядке выходных данных,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равно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неполными или заведомо ложными выходными данными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предупреждение или наложение административного штрафа: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должностных лиц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 пятисот до одной тысячи  рублей с конфискацией продукции средства массовой информации или без таковой;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лиц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пяти тысяч до десяти тысяч рублей с конфискацией продукции средства массовой информации или без таковой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00" y="839115"/>
            <a:ext cx="3245597" cy="324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1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1852464"/>
            <a:ext cx="723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4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cstor.nn2.ru/forum/data/forum/images/2019-10/239676759-vred-zdorovju-sildenafila6.jpg"/>
          <p:cNvPicPr>
            <a:picLocks noChangeAspect="1" noChangeArrowheads="1"/>
          </p:cNvPicPr>
          <p:nvPr/>
        </p:nvPicPr>
        <p:blipFill>
          <a:blip r:embed="rId2" cstate="print"/>
          <a:srcRect l="9663" t="3585" r="16245" b="8535"/>
          <a:stretch>
            <a:fillRect/>
          </a:stretch>
        </p:blipFill>
        <p:spPr bwMode="auto">
          <a:xfrm>
            <a:off x="-32" y="2501106"/>
            <a:ext cx="1643074" cy="22145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666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лицензионных и обязательных требований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79718"/>
            <a:ext cx="421484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Обязательные требования: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Закона РФ от 27.12.1991 N 2124-1 «О средствах массовой информации»;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Федерального закона от 29.12.1994 N 77-ФЗ «Об обязательном экземпляре документов»;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Федерального закона от 23.02.2013 N 15-ФЗ «Об охране здоровья граждан от воздействия окружающего табачного дыма и последствий потребления табака»;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693694"/>
            <a:ext cx="4572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Лицензионные требования: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Вещание указанного в лицензии СМИ;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Территория вещания;</a:t>
            </a: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Объем, соотношение, периодичность и время вещания;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начала вещания;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 вещания;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Радиочастота и мощность передатчика;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Программная направленность и концепция вещания;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</a:t>
            </a: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требований об объявлении выходных данных;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Соответствие </a:t>
            </a: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распространяемого лицензиатом телеканала/радиоканала ограничениям, связанным с его учреждением (ст.19.1);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лицензиатом – вещателем телеканала доступности для инвалидов по слуху продукции средства массовой информации;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Требование </a:t>
            </a:r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распространении лицензиатом сообщений и материалов, созданных и (или) распространенных иностранным средством массовой информации, выполняющим функции иностранного </a:t>
            </a:r>
            <a:r>
              <a:rPr 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агента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429668"/>
            <a:ext cx="28575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требований, уставленных ст. 18 Федерального закона «О лицензировании отдельных видов деятельности» от 04.05.2011 N 99-ФЗ;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требований Федерального закона "О защите детей от информации, причиняющей вред их здоровью и развитию" от 29.12.2010 N 436-ФЗ.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468" y="556320"/>
            <a:ext cx="88435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Лицензионные требования: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лицензиатом сообщений и материалов, созданных и (или) распространенных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агента, с указанием на то, что эти сообщения и материалы созданы и (или) распространены соответственно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агента.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8713" y="1936073"/>
            <a:ext cx="320384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иностранных средств массовой информации, выполняющих функции иностранного агента, находится на сайте Министерства Юстиции Российской Федерации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5963" t="8132" b="40479"/>
          <a:stretch/>
        </p:blipFill>
        <p:spPr bwMode="auto">
          <a:xfrm>
            <a:off x="335980" y="2156758"/>
            <a:ext cx="5351636" cy="20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 flipV="1">
            <a:off x="3792491" y="2986856"/>
            <a:ext cx="2016222" cy="226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" y="-75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02.12.2019 N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426-ФЗ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(вступил в силу 02.12.2019)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467" y="4148009"/>
            <a:ext cx="5711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https://minjust.ru/ru/deyatelnost-v-sfere-nekommercheskih-organizaciy/reestr-inostrannyh-sredstv-massovoy-informacii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71" y="523712"/>
            <a:ext cx="8856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Лицензионные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лицензиатом - вещателем телеканала доступности для инвалидов по слуху продукции средства массовой информации в объеме не менее пяти процентов объема вещания в неделю (без учета телепрограмм, телепередач, идущих в эфир без предварительной записи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30.10.2018 N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380-ФЗ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(вступил в силу с 01.01.2020)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hchurches.org/wp-content/uploads/2014/05/Fotolia_25956808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58" y1="39615" x2="9658" y2="39615"/>
                        <a14:foregroundMark x1="18974" y1="11026" x2="18974" y2="11026"/>
                        <a14:foregroundMark x1="27009" y1="11026" x2="27009" y2="11026"/>
                        <a14:foregroundMark x1="16239" y1="10641" x2="16239" y2="10641"/>
                        <a14:foregroundMark x1="11368" y1="17051" x2="11368" y2="17051"/>
                        <a14:foregroundMark x1="7949" y1="85769" x2="7949" y2="85769"/>
                        <a14:foregroundMark x1="23846" y1="58077" x2="23846" y2="58077"/>
                        <a14:foregroundMark x1="25128" y1="55897" x2="25128" y2="55897"/>
                        <a14:foregroundMark x1="26154" y1="52692" x2="26154" y2="52692"/>
                        <a14:foregroundMark x1="24274" y1="60000" x2="24274" y2="60000"/>
                        <a14:foregroundMark x1="13248" y1="91795" x2="13248" y2="91795"/>
                        <a14:foregroundMark x1="24444" y1="94615" x2="24444" y2="94615"/>
                        <a14:foregroundMark x1="21282" y1="91154" x2="7521" y2="18590"/>
                        <a14:foregroundMark x1="15983" y1="97564" x2="15983" y2="97564"/>
                        <a14:foregroundMark x1="10940" y1="92051" x2="10940" y2="92051"/>
                        <a14:foregroundMark x1="11538" y1="80000" x2="17094" y2="93333"/>
                        <a14:foregroundMark x1="18291" y1="93333" x2="18291" y2="93333"/>
                        <a14:foregroundMark x1="17521" y1="96282" x2="17521" y2="96282"/>
                        <a14:foregroundMark x1="16838" y1="93077" x2="16838" y2="93077"/>
                        <a14:foregroundMark x1="17863" y1="91410" x2="18547" y2="8602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572412"/>
            <a:ext cx="3445137" cy="22960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1736" y="328692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 вещания телеканала в неделю, от которого необходимо вычислять 5% объёма продукции для адаптации = 40 – 4 – 4 =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 часа в неделю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429932"/>
            <a:ext cx="692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 адаптированной продукции регионального СМИ для инвалидов по слуху = 5% от 32 часов в неделю =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час 36 минут в неделю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357422" y="1721314"/>
          <a:ext cx="6572264" cy="12617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29222"/>
                <a:gridCol w="1643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вещания регионального телеканала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часов в неделю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рекламы регионально телеканала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часа в неделю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программ, выходящих в эфире регионального телеканала без предварительной записи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часа в неделю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5643570" y="4144180"/>
            <a:ext cx="214314" cy="2857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643570" y="3072610"/>
            <a:ext cx="214314" cy="2857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832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Методическими рекомендациями об особенностях обеспечения информационной доступности в сфере теле-, радиовещания, электронных и информационно-коммуникационных технологий,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утверждёнными приказом </a:t>
            </a:r>
            <a:r>
              <a:rPr lang="ru-RU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25.04.2014 № 108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предлагаются следующие способы адаптации контента: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субтитрирование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57767-2017, утвержденным и введенным в действие с 1 января 2018 года приказом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05.10.2017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1344-ст.);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4313315"/>
            <a:ext cx="6929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из указанных выше способов будет проводиться адаптация контента, а также перечень адаптированных программ (передач) вещатель определяет самостоятельно.</a:t>
            </a:r>
          </a:p>
        </p:txBody>
      </p:sp>
      <p:pic>
        <p:nvPicPr>
          <p:cNvPr id="4" name="Picture 2" descr="https://i.ytimg.com/vi/L0v2YcA9Oo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04664"/>
            <a:ext cx="4214810" cy="237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1986895"/>
            <a:ext cx="47641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скрытое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субтитрирование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(ГОСТ Р 57763-2017, утвержденным и введенным в действие с 1 января 2018 года приказом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05.10.2017 № 1340-ст.);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перевод на русский жестовый язык;</a:t>
            </a:r>
          </a:p>
          <a:p>
            <a:pPr lvl="0" algn="just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способом «бегущей строки»;</a:t>
            </a:r>
          </a:p>
          <a:p>
            <a:pPr lvl="0" algn="just"/>
            <a:r>
              <a:rPr lang="ru-RU" sz="1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иными способами (средствами) по согласованию с общественной организацией инвалидов по слуху, имеющей структурные подразделения на территориях более половины субъектов Российской Федерации.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97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30.10.2018 N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380-ФЗ 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(вступил в силу с 01.01.2020)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075" y="628328"/>
            <a:ext cx="86253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данного лицензионного требования проводится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путем изучения записи эфира лицензиата, а также сопоставления сведений, содержащихся в лицензии на вещание со сведениями из Реестра зарегистрированных СМИ в отношении распространяемого телеканала (телепрограммы) или радиоканала (радиопрограммы) и установления их соответствия.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14267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Вещание указанного в лицензии СМИ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660" y="156443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Отдельно фиксируются сведения о выходе в эфир заставок («отбивок»), свидетельствующих о трансляции определенного телеканала (телепрограммы) или радиоканала (радиопрограммы).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660" y="2140496"/>
            <a:ext cx="86867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Телепрограмма, радиопрограмма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совокупность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периодических аудио-, аудиовизуальных сообщений и материалов (передач), имеющая постоянное наименование (название) и выходящая в свет (в эфир) не реже одного раза 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(ст. 2 Закона РФ «О средствах массовой информации»).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Действующим законодательством Российской Федерации допускается распространение теле- и радиопрограмм, зарегистрированных в качестве СМИ, путем вещания в составе соответственно теле- и радиоканала (в том числе на основании договора).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1046" y="3783920"/>
            <a:ext cx="8002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Контент, распространяемый в составе такой телепрограммы (радиопрограммы), должен соответствовать программной направленности (программной концепции) вещания телеканала (радиоканала), в составе которого телепрограмма (радиопрограмма) распространяется.  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enina\AppData\Local\Microsoft\Windows\Temporary Internet Files\Content.IE5\KKNCNZ6Q\attention_PNG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08" y="3679973"/>
            <a:ext cx="890954" cy="890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8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-541"/>
            <a:ext cx="8021585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ООО «Времена года» является держателем лицензии на осуществление телевизионного вещания, в соответствии с которой предусмотрено распространение в г. </a:t>
            </a:r>
            <a:r>
              <a:rPr lang="ru-RU" sz="1200" dirty="0" smtClean="0"/>
              <a:t>Евпатории регионального </a:t>
            </a:r>
            <a:r>
              <a:rPr lang="ru-RU" sz="1200" dirty="0"/>
              <a:t>телеканала «Зима» совместно с сетевым партнером «Лето». По результатам изучения недельной записи эфира установлено, что 11 марта 2019 года, осуществлялось вещание следующих СМИ. Имеются ли в данном случае нарушения лицензионных и обязательных требований?</a:t>
            </a:r>
          </a:p>
          <a:p>
            <a:pPr algn="just"/>
            <a:endParaRPr lang="ru-RU" sz="105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64250" y="994429"/>
            <a:ext cx="3025269" cy="1823812"/>
            <a:chOff x="323528" y="1196752"/>
            <a:chExt cx="4032448" cy="266497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3528" y="1196752"/>
              <a:ext cx="4032448" cy="2664970"/>
              <a:chOff x="323528" y="1196752"/>
              <a:chExt cx="4032448" cy="266497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23528" y="1196752"/>
                <a:ext cx="3997456" cy="2664970"/>
                <a:chOff x="323528" y="1340768"/>
                <a:chExt cx="3997456" cy="2664970"/>
              </a:xfrm>
            </p:grpSpPr>
            <p:pic>
              <p:nvPicPr>
                <p:cNvPr id="12" name="Picture 10" descr="https://w-dog.ru/wallpapers/11/1/434107216756197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3528" y="1340768"/>
                  <a:ext cx="3997456" cy="2664970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331640" y="1484783"/>
                  <a:ext cx="2016225" cy="1956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b="1" dirty="0"/>
                    <a:t>В эфире телеканал «Зима» (регистрационный номер Эл №</a:t>
                  </a:r>
                  <a:r>
                    <a:rPr lang="ru-RU" sz="900" b="1" dirty="0" smtClean="0"/>
                    <a:t>ТУ91-0000</a:t>
                  </a:r>
                  <a:r>
                    <a:rPr lang="ru-RU" sz="900" b="1" dirty="0"/>
                    <a:t>) зарегистрирован Управлением Роскомнадзора по </a:t>
                  </a:r>
                  <a:r>
                    <a:rPr lang="ru-RU" sz="900" b="1" dirty="0" smtClean="0"/>
                    <a:t>Республике Крым и г. Севастополь</a:t>
                  </a:r>
                  <a:endParaRPr lang="ru-RU" sz="900" b="1" dirty="0"/>
                </a:p>
              </p:txBody>
            </p:sp>
          </p:grpSp>
          <p:pic>
            <p:nvPicPr>
              <p:cNvPr id="1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90164" r="-182" b="3157"/>
              <a:stretch>
                <a:fillRect/>
              </a:stretch>
            </p:blipFill>
            <p:spPr bwMode="auto">
              <a:xfrm>
                <a:off x="323528" y="3645024"/>
                <a:ext cx="4032448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3676709" y="1196752"/>
              <a:ext cx="607259" cy="732448"/>
              <a:chOff x="3676709" y="1196752"/>
              <a:chExt cx="607259" cy="732448"/>
            </a:xfrm>
          </p:grpSpPr>
          <p:pic>
            <p:nvPicPr>
              <p:cNvPr id="8" name="Picture 21" descr="https://img1.liveinternet.ru/images/attach/c/9/107/77/107077249_Christmas_Wishes_by_mago74_png__146_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1920" y="1196752"/>
                <a:ext cx="432048" cy="454787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676709" y="1608770"/>
                <a:ext cx="607259" cy="32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b="1" dirty="0">
                    <a:solidFill>
                      <a:schemeClr val="bg1"/>
                    </a:solidFill>
                  </a:rPr>
                  <a:t>Зима</a:t>
                </a: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4618088" y="976112"/>
            <a:ext cx="3234891" cy="1939967"/>
            <a:chOff x="4499992" y="1196752"/>
            <a:chExt cx="4389615" cy="27003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499992" y="1196752"/>
              <a:ext cx="4320480" cy="2700300"/>
              <a:chOff x="4499992" y="1196752"/>
              <a:chExt cx="4320480" cy="270030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4499992" y="1196752"/>
                <a:ext cx="4320480" cy="2700300"/>
                <a:chOff x="4499992" y="1340768"/>
                <a:chExt cx="4320480" cy="2700300"/>
              </a:xfrm>
            </p:grpSpPr>
            <p:pic>
              <p:nvPicPr>
                <p:cNvPr id="21" name="Picture 8" descr="http://www.zwalls.ru/pic/201309/1680x1050/zwalls.ru-145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99992" y="1340768"/>
                  <a:ext cx="4320480" cy="2700300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6228184" y="2043424"/>
                  <a:ext cx="2556792" cy="1253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50" b="1" dirty="0">
                      <a:solidFill>
                        <a:schemeClr val="bg1"/>
                      </a:solidFill>
                    </a:rPr>
                    <a:t>В эфире телеканал «Лето» (регистрационный номер Эл №ФС77-0000) зарегистрирован  </a:t>
                  </a:r>
                  <a:r>
                    <a:rPr lang="ru-RU" sz="1050" b="1" dirty="0" err="1">
                      <a:solidFill>
                        <a:schemeClr val="bg1"/>
                      </a:solidFill>
                    </a:rPr>
                    <a:t>Роскомнадзором</a:t>
                  </a:r>
                  <a:endParaRPr lang="ru-RU" sz="105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9198" r="449" b="4431"/>
              <a:stretch>
                <a:fillRect/>
              </a:stretch>
            </p:blipFill>
            <p:spPr bwMode="auto">
              <a:xfrm>
                <a:off x="4500472" y="3717032"/>
                <a:ext cx="4320000" cy="17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8062592" y="1279242"/>
              <a:ext cx="827015" cy="417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b="1" i="1" dirty="0">
                  <a:solidFill>
                    <a:srgbClr val="92D050"/>
                  </a:solidFill>
                </a:rPr>
                <a:t>Лето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304386" y="2808628"/>
            <a:ext cx="3039156" cy="1955850"/>
            <a:chOff x="323528" y="3947374"/>
            <a:chExt cx="3492000" cy="270892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23528" y="3947374"/>
              <a:ext cx="3456384" cy="2592288"/>
              <a:chOff x="251520" y="4019382"/>
              <a:chExt cx="3456384" cy="2592288"/>
            </a:xfrm>
          </p:grpSpPr>
          <p:pic>
            <p:nvPicPr>
              <p:cNvPr id="26" name="Picture 12" descr="https://s1.1zoom.ru/big3/685/Autumn_Foliage_Maple_47858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1520" y="4019382"/>
                <a:ext cx="3456384" cy="2592288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51520" y="5283206"/>
                <a:ext cx="3456384" cy="102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/>
                  <a:t>В эфире телеканал «Осень» (регистрационный номер Эл №</a:t>
                </a:r>
                <a:r>
                  <a:rPr lang="ru-RU" sz="1050" b="1" dirty="0" smtClean="0"/>
                  <a:t>ТУ91-0001</a:t>
                </a:r>
                <a:r>
                  <a:rPr lang="ru-RU" sz="1050" b="1" dirty="0"/>
                  <a:t>) зарегистрирован Управлением Роскомнадзора по </a:t>
                </a:r>
                <a:r>
                  <a:rPr lang="ru-RU" sz="1050" b="1" dirty="0" smtClean="0"/>
                  <a:t>Республике Крым и г. Севастополь</a:t>
                </a:r>
                <a:endParaRPr lang="ru-RU" sz="1050" b="1" dirty="0"/>
              </a:p>
            </p:txBody>
          </p:sp>
        </p:grpSp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t="90446" r="-496" b="3524"/>
            <a:stretch>
              <a:fillRect/>
            </a:stretch>
          </p:blipFill>
          <p:spPr bwMode="auto">
            <a:xfrm>
              <a:off x="323528" y="6525344"/>
              <a:ext cx="3492000" cy="13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14694" y="2850798"/>
            <a:ext cx="3187337" cy="1870563"/>
            <a:chOff x="4499992" y="4207587"/>
            <a:chExt cx="4248472" cy="2389765"/>
          </a:xfrm>
        </p:grpSpPr>
        <p:pic>
          <p:nvPicPr>
            <p:cNvPr id="29" name="Picture 2" descr="https://www.sunhome.ru/i/wallpapers/60/vesna-idet-oboi-na-rabochii-stol.ori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9992" y="4207587"/>
              <a:ext cx="4248472" cy="2389765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572000" y="5733256"/>
              <a:ext cx="4104456" cy="648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FF0000"/>
                  </a:solidFill>
                </a:rPr>
                <a:t>Телепрограмма «Весна» зарегистрирована Управлением Роскомнадзора по </a:t>
              </a:r>
              <a:r>
                <a:rPr lang="ru-RU" sz="900" b="1" dirty="0" smtClean="0">
                  <a:solidFill>
                    <a:srgbClr val="FF0000"/>
                  </a:solidFill>
                </a:rPr>
                <a:t>Республике Крым и г. Севастополь</a:t>
              </a:r>
              <a:endParaRPr lang="ru-RU" sz="900" b="1" dirty="0">
                <a:solidFill>
                  <a:srgbClr val="FF0000"/>
                </a:solidFill>
              </a:endParaRPr>
            </a:p>
            <a:p>
              <a:pPr algn="ctr"/>
              <a:r>
                <a:rPr lang="ru-RU" sz="900" b="1" dirty="0">
                  <a:solidFill>
                    <a:srgbClr val="FF0000"/>
                  </a:solidFill>
                </a:rPr>
                <a:t>(регистрационный номер Эл №</a:t>
              </a:r>
              <a:r>
                <a:rPr lang="ru-RU" sz="900" b="1" dirty="0" smtClean="0">
                  <a:solidFill>
                    <a:srgbClr val="FF0000"/>
                  </a:solidFill>
                </a:rPr>
                <a:t>ТУ91-0002</a:t>
              </a:r>
              <a:r>
                <a:rPr lang="ru-RU" sz="9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8028384" y="4293096"/>
              <a:ext cx="648072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solidFill>
                    <a:srgbClr val="FF0000"/>
                  </a:solidFill>
                </a:rPr>
                <a:t>12+</a:t>
              </a: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t="90497" r="1019" b="4180"/>
            <a:stretch>
              <a:fillRect/>
            </a:stretch>
          </p:blipFill>
          <p:spPr bwMode="auto">
            <a:xfrm>
              <a:off x="4499992" y="6453336"/>
              <a:ext cx="4248000" cy="14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754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6617" y="87501"/>
            <a:ext cx="3619519" cy="2593088"/>
            <a:chOff x="323528" y="3947374"/>
            <a:chExt cx="3492000" cy="2708920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323528" y="3947374"/>
              <a:ext cx="3456384" cy="2592288"/>
              <a:chOff x="251520" y="4019382"/>
              <a:chExt cx="3456384" cy="2592288"/>
            </a:xfrm>
          </p:grpSpPr>
          <p:pic>
            <p:nvPicPr>
              <p:cNvPr id="5" name="Picture 12" descr="https://s1.1zoom.ru/big3/685/Autumn_Foliage_Maple_47858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4019382"/>
                <a:ext cx="3456384" cy="2592288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51520" y="5938200"/>
                <a:ext cx="3456384" cy="60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/>
                  <a:t>В эфире телеканал «Осень» (регистрационный номер Эл №</a:t>
                </a:r>
                <a:r>
                  <a:rPr lang="ru-RU" sz="1050" b="1" dirty="0" smtClean="0"/>
                  <a:t>ТУ91-0001</a:t>
                </a:r>
                <a:r>
                  <a:rPr lang="ru-RU" sz="1050" b="1" dirty="0"/>
                  <a:t>) зарегистрирован Управлением Роскомнадзора по </a:t>
                </a:r>
                <a:r>
                  <a:rPr lang="ru-RU" sz="1050" b="1" dirty="0" smtClean="0"/>
                  <a:t>Республике Крым и г. Севастополь</a:t>
                </a:r>
                <a:endParaRPr lang="ru-RU" sz="1050" b="1" dirty="0"/>
              </a:p>
            </p:txBody>
          </p:sp>
        </p:grpSp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t="90446" r="-496" b="3524"/>
            <a:stretch>
              <a:fillRect/>
            </a:stretch>
          </p:blipFill>
          <p:spPr bwMode="auto">
            <a:xfrm>
              <a:off x="323528" y="6525344"/>
              <a:ext cx="3492000" cy="13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3761660" y="2788635"/>
            <a:ext cx="4159745" cy="2356453"/>
            <a:chOff x="4499992" y="4207587"/>
            <a:chExt cx="4248472" cy="2389765"/>
          </a:xfrm>
        </p:grpSpPr>
        <p:pic>
          <p:nvPicPr>
            <p:cNvPr id="8" name="Picture 2" descr="https://www.sunhome.ru/i/wallpapers/60/vesna-idet-oboi-na-rabochii-stol.or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4207587"/>
              <a:ext cx="4248472" cy="238976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572000" y="5733256"/>
              <a:ext cx="4104456" cy="51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FF0000"/>
                  </a:solidFill>
                </a:rPr>
                <a:t>Телепрограмма «Весна» зарегистрирована Управлением Роскомнадзора по </a:t>
              </a:r>
              <a:r>
                <a:rPr lang="ru-RU" sz="900" b="1" dirty="0" smtClean="0">
                  <a:solidFill>
                    <a:srgbClr val="FF0000"/>
                  </a:solidFill>
                </a:rPr>
                <a:t>Республике Крым и г. Севастополь</a:t>
              </a:r>
              <a:endParaRPr lang="ru-RU" sz="900" b="1" dirty="0">
                <a:solidFill>
                  <a:srgbClr val="FF0000"/>
                </a:solidFill>
              </a:endParaRPr>
            </a:p>
            <a:p>
              <a:pPr algn="ctr"/>
              <a:r>
                <a:rPr lang="ru-RU" sz="900" b="1" dirty="0">
                  <a:solidFill>
                    <a:srgbClr val="FF0000"/>
                  </a:solidFill>
                </a:rPr>
                <a:t>(регистрационный номер Эл №</a:t>
              </a:r>
              <a:r>
                <a:rPr lang="ru-RU" sz="900" b="1" dirty="0" smtClean="0">
                  <a:solidFill>
                    <a:srgbClr val="FF0000"/>
                  </a:solidFill>
                </a:rPr>
                <a:t>ТУ91-0002</a:t>
              </a:r>
              <a:r>
                <a:rPr lang="ru-RU" sz="9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4293096"/>
              <a:ext cx="648072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solidFill>
                    <a:srgbClr val="FF0000"/>
                  </a:solidFill>
                </a:rPr>
                <a:t>12+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90497" r="1019" b="4180"/>
            <a:stretch>
              <a:fillRect/>
            </a:stretch>
          </p:blipFill>
          <p:spPr bwMode="auto">
            <a:xfrm>
              <a:off x="4499992" y="6453336"/>
              <a:ext cx="4248000" cy="14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 descr="C:\Users\Senina\AppData\Local\Microsoft\Windows\Temporary Internet Files\Content.IE5\FK2Z1A3X\Check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637" y="2626567"/>
            <a:ext cx="1061591" cy="1030450"/>
          </a:xfrm>
          <a:prstGeom prst="rect">
            <a:avLst/>
          </a:prstGeom>
          <a:noFill/>
        </p:spPr>
      </p:pic>
      <p:pic>
        <p:nvPicPr>
          <p:cNvPr id="8195" name="Picture 3" descr="C:\Users\Senina\AppData\Local\Microsoft\Windows\Temporary Internet Files\Content.IE5\FK2Z1A3X\1024px-Crystal_button_cancel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617" y="87501"/>
            <a:ext cx="702295" cy="702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4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/>
        <a:scene3d>
          <a:camera prst="orthographicFront"/>
          <a:lightRig rig="threePt" dir="t"/>
        </a:scene3d>
        <a:sp3d>
          <a:contourClr>
            <a:schemeClr val="bg1"/>
          </a:contourClr>
        </a:sp3d>
      </a:spPr>
      <a:bodyPr wrap="square" rtlCol="0">
        <a:spAutoFit/>
      </a:bodyPr>
      <a:lstStyle>
        <a:defPPr>
          <a:defRPr b="1" dirty="0" smtClean="0">
            <a:ln w="3175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0070C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2610</Words>
  <Application>Microsoft Office PowerPoint</Application>
  <PresentationFormat>Произвольный</PresentationFormat>
  <Paragraphs>176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Microsoft YaHei</vt:lpstr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kravchenko</dc:creator>
  <cp:lastModifiedBy>RKN82</cp:lastModifiedBy>
  <cp:revision>548</cp:revision>
  <dcterms:created xsi:type="dcterms:W3CDTF">2017-06-19T01:42:37Z</dcterms:created>
  <dcterms:modified xsi:type="dcterms:W3CDTF">2020-12-01T13:16:28Z</dcterms:modified>
</cp:coreProperties>
</file>