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1" r:id="rId1"/>
  </p:sldMasterIdLst>
  <p:notesMasterIdLst>
    <p:notesMasterId r:id="rId39"/>
  </p:notesMasterIdLst>
  <p:sldIdLst>
    <p:sldId id="256" r:id="rId2"/>
    <p:sldId id="380" r:id="rId3"/>
    <p:sldId id="415" r:id="rId4"/>
    <p:sldId id="414" r:id="rId5"/>
    <p:sldId id="416" r:id="rId6"/>
    <p:sldId id="418" r:id="rId7"/>
    <p:sldId id="470" r:id="rId8"/>
    <p:sldId id="422" r:id="rId9"/>
    <p:sldId id="423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8" r:id="rId19"/>
    <p:sldId id="457" r:id="rId20"/>
    <p:sldId id="424" r:id="rId21"/>
    <p:sldId id="426" r:id="rId22"/>
    <p:sldId id="427" r:id="rId23"/>
    <p:sldId id="444" r:id="rId24"/>
    <p:sldId id="432" r:id="rId25"/>
    <p:sldId id="431" r:id="rId26"/>
    <p:sldId id="430" r:id="rId27"/>
    <p:sldId id="445" r:id="rId28"/>
    <p:sldId id="436" r:id="rId29"/>
    <p:sldId id="435" r:id="rId30"/>
    <p:sldId id="437" r:id="rId31"/>
    <p:sldId id="439" r:id="rId32"/>
    <p:sldId id="440" r:id="rId33"/>
    <p:sldId id="441" r:id="rId34"/>
    <p:sldId id="442" r:id="rId35"/>
    <p:sldId id="443" r:id="rId36"/>
    <p:sldId id="469" r:id="rId37"/>
    <p:sldId id="438" r:id="rId38"/>
  </p:sldIdLst>
  <p:sldSz cx="12192000" cy="6858000"/>
  <p:notesSz cx="6797675" cy="9926638"/>
  <p:defaultTextStyle>
    <a:defPPr>
      <a:defRPr lang="en-US"/>
    </a:defPPr>
    <a:lvl1pPr marL="0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627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312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968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624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310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934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6560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3187" algn="l" defTabSz="4566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2" autoAdjust="0"/>
    <p:restoredTop sz="95411" autoAdjust="0"/>
  </p:normalViewPr>
  <p:slideViewPr>
    <p:cSldViewPr snapToGrid="0">
      <p:cViewPr varScale="1">
        <p:scale>
          <a:sx n="85" d="100"/>
          <a:sy n="85" d="100"/>
        </p:scale>
        <p:origin x="307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NN\Desktop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587050441205287E-2"/>
          <c:y val="3.2063057967798056E-2"/>
          <c:w val="0.94288883323119821"/>
          <c:h val="0.84842053372633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FF0000"/>
            </a:solidFill>
            <a:ln w="15875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 w="15875"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009900"/>
              </a:solidFill>
              <a:ln w="15875"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печатные</c:v>
                </c:pt>
                <c:pt idx="1">
                  <c:v>электронные</c:v>
                </c:pt>
                <c:pt idx="2">
                  <c:v>сетевые издания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180</c:v>
                </c:pt>
                <c:pt idx="1">
                  <c:v>55</c:v>
                </c:pt>
                <c:pt idx="2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overlap val="-20"/>
        <c:axId val="128221000"/>
        <c:axId val="128221384"/>
      </c:barChart>
      <c:catAx>
        <c:axId val="128221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17375E"/>
                </a:solidFill>
                <a:latin typeface="Times New Roman" pitchFamily="18" charset="0"/>
                <a:ea typeface="Arial Narrow" charset="0"/>
                <a:cs typeface="Times New Roman" pitchFamily="18" charset="0"/>
              </a:defRPr>
            </a:pPr>
            <a:endParaRPr lang="ru-RU"/>
          </a:p>
        </c:txPr>
        <c:crossAx val="128221384"/>
        <c:crosses val="autoZero"/>
        <c:auto val="1"/>
        <c:lblAlgn val="ctr"/>
        <c:lblOffset val="100"/>
        <c:noMultiLvlLbl val="0"/>
      </c:catAx>
      <c:valAx>
        <c:axId val="1282213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7375E"/>
                </a:solidFill>
                <a:latin typeface="Times New Roman" pitchFamily="18" charset="0"/>
                <a:ea typeface="Arial Narrow" charset="0"/>
                <a:cs typeface="Times New Roman" pitchFamily="18" charset="0"/>
              </a:defRPr>
            </a:pPr>
            <a:endParaRPr lang="ru-RU"/>
          </a:p>
        </c:txPr>
        <c:crossAx val="128221000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нарушений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не направление уведомления об изменении места нахождения учредителя/редакции, периодичности выпуска и максимального объема СМИ, принятиии решения о прекращении, приостановлении деятельности СМИ</c:v>
                </c:pt>
                <c:pt idx="1">
                  <c:v>несоответвие устава редакции СМИ требования ст. 20 Закона "О СМИ"</c:v>
                </c:pt>
                <c:pt idx="2">
                  <c:v>нарушение порядка объявления выходных данных</c:v>
                </c:pt>
                <c:pt idx="3">
                  <c:v>нарушение порядка доставки обязательного экземпляра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</c:v>
                </c:pt>
                <c:pt idx="1">
                  <c:v>22</c:v>
                </c:pt>
                <c:pt idx="2">
                  <c:v>33</c:v>
                </c:pt>
                <c:pt idx="3">
                  <c:v>35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6195809273840758"/>
          <c:y val="2.6985101477002608E-2"/>
          <c:w val="0.42481434820647418"/>
          <c:h val="0.9161311431719265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DE511-FD99-4ED9-89FB-A12D1BE2C61E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EF22A-4F31-4CC8-AD9A-1D77D506D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0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27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12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68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624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10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934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560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187" algn="l" defTabSz="913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EF22A-4F31-4CC8-AD9A-1D77D506DF9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27" indent="0" algn="ctr">
              <a:buNone/>
              <a:defRPr sz="2000"/>
            </a:lvl2pPr>
            <a:lvl3pPr marL="913312" indent="0" algn="ctr">
              <a:buNone/>
              <a:defRPr sz="1900"/>
            </a:lvl3pPr>
            <a:lvl4pPr marL="1369968" indent="0" algn="ctr">
              <a:buNone/>
              <a:defRPr sz="1600"/>
            </a:lvl4pPr>
            <a:lvl5pPr marL="1826624" indent="0" algn="ctr">
              <a:buNone/>
              <a:defRPr sz="1600"/>
            </a:lvl5pPr>
            <a:lvl6pPr marL="2283310" indent="0" algn="ctr">
              <a:buNone/>
              <a:defRPr sz="1600"/>
            </a:lvl6pPr>
            <a:lvl7pPr marL="2739934" indent="0" algn="ctr">
              <a:buNone/>
              <a:defRPr sz="1600"/>
            </a:lvl7pPr>
            <a:lvl8pPr marL="3196560" indent="0" algn="ctr">
              <a:buNone/>
              <a:defRPr sz="1600"/>
            </a:lvl8pPr>
            <a:lvl9pPr marL="365318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C310-318E-470C-B553-9FF7B26C2E13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5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1B9A-2C48-49A8-A565-D5D8C2ACE4B3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4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89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89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2639-06B0-41E4-B795-74B5E49508CE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4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42E5-88B1-4A8B-850A-57B92E0AA046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5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3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9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9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1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38B0-0446-4AF9-8DA4-70CBF01F22CF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4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8619-810D-48A8-A100-04AE49481844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0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7" indent="0">
              <a:buNone/>
              <a:defRPr sz="2000" b="1"/>
            </a:lvl2pPr>
            <a:lvl3pPr marL="913312" indent="0">
              <a:buNone/>
              <a:defRPr sz="1900" b="1"/>
            </a:lvl3pPr>
            <a:lvl4pPr marL="1369968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310" indent="0">
              <a:buNone/>
              <a:defRPr sz="1600" b="1"/>
            </a:lvl6pPr>
            <a:lvl7pPr marL="2739934" indent="0">
              <a:buNone/>
              <a:defRPr sz="1600" b="1"/>
            </a:lvl7pPr>
            <a:lvl8pPr marL="3196560" indent="0">
              <a:buNone/>
              <a:defRPr sz="1600" b="1"/>
            </a:lvl8pPr>
            <a:lvl9pPr marL="365318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7" indent="0">
              <a:buNone/>
              <a:defRPr sz="2000" b="1"/>
            </a:lvl2pPr>
            <a:lvl3pPr marL="913312" indent="0">
              <a:buNone/>
              <a:defRPr sz="1900" b="1"/>
            </a:lvl3pPr>
            <a:lvl4pPr marL="1369968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310" indent="0">
              <a:buNone/>
              <a:defRPr sz="1600" b="1"/>
            </a:lvl6pPr>
            <a:lvl7pPr marL="2739934" indent="0">
              <a:buNone/>
              <a:defRPr sz="1600" b="1"/>
            </a:lvl7pPr>
            <a:lvl8pPr marL="3196560" indent="0">
              <a:buNone/>
              <a:defRPr sz="1600" b="1"/>
            </a:lvl8pPr>
            <a:lvl9pPr marL="365318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66BF-D352-46AA-BF8D-69645B6C2B25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8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A1F8-70B8-44AD-8282-936E6870B8DF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8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1E2E-5197-45BB-82E3-BEE4FFE664B0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5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8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27" indent="0">
              <a:buNone/>
              <a:defRPr sz="1500"/>
            </a:lvl2pPr>
            <a:lvl3pPr marL="913312" indent="0">
              <a:buNone/>
              <a:defRPr sz="1200"/>
            </a:lvl3pPr>
            <a:lvl4pPr marL="1369968" indent="0">
              <a:buNone/>
              <a:defRPr sz="1100"/>
            </a:lvl4pPr>
            <a:lvl5pPr marL="1826624" indent="0">
              <a:buNone/>
              <a:defRPr sz="1100"/>
            </a:lvl5pPr>
            <a:lvl6pPr marL="2283310" indent="0">
              <a:buNone/>
              <a:defRPr sz="1100"/>
            </a:lvl6pPr>
            <a:lvl7pPr marL="2739934" indent="0">
              <a:buNone/>
              <a:defRPr sz="1100"/>
            </a:lvl7pPr>
            <a:lvl8pPr marL="3196560" indent="0">
              <a:buNone/>
              <a:defRPr sz="1100"/>
            </a:lvl8pPr>
            <a:lvl9pPr marL="365318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7888-E195-4D87-9CFB-05FDE8F8B8B3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0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8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627" indent="0">
              <a:buNone/>
              <a:defRPr sz="2800"/>
            </a:lvl2pPr>
            <a:lvl3pPr marL="913312" indent="0">
              <a:buNone/>
              <a:defRPr sz="2400"/>
            </a:lvl3pPr>
            <a:lvl4pPr marL="1369968" indent="0">
              <a:buNone/>
              <a:defRPr sz="2000"/>
            </a:lvl4pPr>
            <a:lvl5pPr marL="1826624" indent="0">
              <a:buNone/>
              <a:defRPr sz="2000"/>
            </a:lvl5pPr>
            <a:lvl6pPr marL="2283310" indent="0">
              <a:buNone/>
              <a:defRPr sz="2000"/>
            </a:lvl6pPr>
            <a:lvl7pPr marL="2739934" indent="0">
              <a:buNone/>
              <a:defRPr sz="2000"/>
            </a:lvl7pPr>
            <a:lvl8pPr marL="3196560" indent="0">
              <a:buNone/>
              <a:defRPr sz="2000"/>
            </a:lvl8pPr>
            <a:lvl9pPr marL="365318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27" indent="0">
              <a:buNone/>
              <a:defRPr sz="1500"/>
            </a:lvl2pPr>
            <a:lvl3pPr marL="913312" indent="0">
              <a:buNone/>
              <a:defRPr sz="1200"/>
            </a:lvl3pPr>
            <a:lvl4pPr marL="1369968" indent="0">
              <a:buNone/>
              <a:defRPr sz="1100"/>
            </a:lvl4pPr>
            <a:lvl5pPr marL="1826624" indent="0">
              <a:buNone/>
              <a:defRPr sz="1100"/>
            </a:lvl5pPr>
            <a:lvl6pPr marL="2283310" indent="0">
              <a:buNone/>
              <a:defRPr sz="1100"/>
            </a:lvl6pPr>
            <a:lvl7pPr marL="2739934" indent="0">
              <a:buNone/>
              <a:defRPr sz="1100"/>
            </a:lvl7pPr>
            <a:lvl8pPr marL="3196560" indent="0">
              <a:buNone/>
              <a:defRPr sz="1100"/>
            </a:lvl8pPr>
            <a:lvl9pPr marL="365318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E77D-8921-4C48-9930-457298A15C2D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3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44" tIns="45718" rIns="91344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44" tIns="45718" rIns="91344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44" tIns="45718" rIns="9134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F2D61-A460-4E7D-83ED-740A608E5AAB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44" tIns="45718" rIns="9134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44" tIns="45718" rIns="9134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hf hdr="0" ftr="0" dt="0"/>
  <p:txStyles>
    <p:titleStyle>
      <a:lvl1pPr algn="l" defTabSz="91331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44" indent="-228344" algn="l" defTabSz="91331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30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54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80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907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592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48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904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90" indent="-228344" algn="l" defTabSz="913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7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12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68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24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10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34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60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87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njust.gov.ru/ru/pages/reestr-nezaregistrirovannyh-obshestvennyh-obedinenij-vypolnyayushih-funkcii-inostrannogo-agenta/" TargetMode="External"/><Relationship Id="rId2" Type="http://schemas.openxmlformats.org/officeDocument/2006/relationships/hyperlink" Target="http://unro.minjust.ru/NKOForeignAgent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injust.gov.ru/ru/activity/directions/942/spisok-lic-vypolnyayushih-funkcii-inostrannogo-agenta/?hash=cfa8947a-b36e-447a-aca0-dcf06a53cf4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injust.gov.ru/ru/documents/7755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0402" y="398552"/>
            <a:ext cx="8744989" cy="384717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Республике Крым и г. Севастопол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</p:txBody>
      </p:sp>
      <p:pic>
        <p:nvPicPr>
          <p:cNvPr id="1026" name="Picture 2" descr="F:\РКН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52975" y="1238251"/>
            <a:ext cx="2028825" cy="9446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52402" y="2741702"/>
            <a:ext cx="8744989" cy="2031321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еминар-совещание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представителей средств массовой информации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24" y="5951627"/>
            <a:ext cx="7429501" cy="384717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Симферополь, 2022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66732" y="233772"/>
            <a:ext cx="9784728" cy="7680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97" tIns="60798" rIns="121597" bIns="60798" anchor="ctr"/>
          <a:lstStyle/>
          <a:p>
            <a:pPr algn="ctr" eaLnBrk="1" hangingPunct="1">
              <a:defRPr/>
            </a:pP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ИНОСТРАННЫХ АГЕНТОВ: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963" y="1362075"/>
            <a:ext cx="3208337" cy="4764088"/>
          </a:xfrm>
          <a:prstGeom prst="rect">
            <a:avLst/>
          </a:prstGeom>
          <a:noFill/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lIns="152369" tIns="76183" rIns="152369" bIns="76183" anchor="ctr"/>
          <a:lstStyle/>
          <a:p>
            <a:pPr algn="ctr" defTabSz="1523749">
              <a:defRPr/>
            </a:pPr>
            <a:r>
              <a:rPr lang="ru-RU" sz="3000" b="1" kern="0" dirty="0">
                <a:solidFill>
                  <a:prstClr val="black"/>
                </a:solidFill>
                <a:latin typeface="Calibri"/>
              </a:rPr>
              <a:t>НКО - некоммерческая организация, выполняющая функции иностранного агента</a:t>
            </a:r>
          </a:p>
          <a:p>
            <a:pPr algn="ctr" defTabSz="1523749">
              <a:defRPr/>
            </a:pPr>
            <a:r>
              <a:rPr lang="ru-RU" i="1" kern="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ctr" defTabSz="1523749">
              <a:defRPr/>
            </a:pPr>
            <a:r>
              <a:rPr lang="ru-RU" sz="1600" b="1" i="1" kern="0" dirty="0">
                <a:solidFill>
                  <a:srgbClr val="FF0000"/>
                </a:solidFill>
                <a:latin typeface="Calibri"/>
              </a:rPr>
              <a:t>Федеральный закон </a:t>
            </a:r>
          </a:p>
          <a:p>
            <a:pPr algn="ctr" defTabSz="1523749">
              <a:defRPr/>
            </a:pPr>
            <a:r>
              <a:rPr lang="ru-RU" sz="1600" b="1" i="1" kern="0" dirty="0">
                <a:solidFill>
                  <a:srgbClr val="FF0000"/>
                </a:solidFill>
                <a:latin typeface="Calibri"/>
              </a:rPr>
              <a:t>от 12.01.1996 № 7-ФЗ </a:t>
            </a:r>
          </a:p>
          <a:p>
            <a:pPr algn="ctr" defTabSz="1523749">
              <a:defRPr/>
            </a:pPr>
            <a:r>
              <a:rPr lang="ru-RU" sz="1600" b="1" i="1" kern="0" dirty="0">
                <a:solidFill>
                  <a:srgbClr val="FF0000"/>
                </a:solidFill>
                <a:latin typeface="Calibri"/>
              </a:rPr>
              <a:t>«О некоммерческих организациях»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41763" y="1362075"/>
            <a:ext cx="3575050" cy="4764088"/>
          </a:xfrm>
          <a:prstGeom prst="rect">
            <a:avLst/>
          </a:prstGeom>
          <a:noFill/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lIns="152369" tIns="76183" rIns="152369" bIns="76183" anchor="ctr"/>
          <a:lstStyle/>
          <a:p>
            <a:pPr algn="ctr" defTabSz="1523749">
              <a:defRPr/>
            </a:pPr>
            <a:r>
              <a:rPr lang="ru-RU" sz="3000" b="1" kern="0" dirty="0">
                <a:solidFill>
                  <a:prstClr val="black"/>
                </a:solidFill>
                <a:latin typeface="Calibri"/>
              </a:rPr>
              <a:t>НОО - незарегистрированное общественное объединение, выполняющее функции иностранного агента</a:t>
            </a:r>
          </a:p>
          <a:p>
            <a:pPr algn="ctr" defTabSz="1523749">
              <a:defRPr/>
            </a:pPr>
            <a:endParaRPr lang="ru-RU" sz="1200" b="1" kern="0" dirty="0">
              <a:solidFill>
                <a:prstClr val="black"/>
              </a:solidFill>
              <a:latin typeface="Calibri"/>
            </a:endParaRPr>
          </a:p>
          <a:p>
            <a:pPr algn="ctr" defTabSz="1523749">
              <a:defRPr/>
            </a:pPr>
            <a:r>
              <a:rPr lang="ru-RU" sz="1600" b="1" i="1" kern="0" dirty="0">
                <a:solidFill>
                  <a:srgbClr val="FF0000"/>
                </a:solidFill>
                <a:latin typeface="Calibri"/>
              </a:rPr>
              <a:t>Федеральный закон </a:t>
            </a:r>
          </a:p>
          <a:p>
            <a:pPr algn="ctr" defTabSz="1523749">
              <a:defRPr/>
            </a:pPr>
            <a:r>
              <a:rPr lang="ru-RU" sz="1600" b="1" i="1" kern="0" dirty="0">
                <a:solidFill>
                  <a:srgbClr val="FF0000"/>
                </a:solidFill>
                <a:latin typeface="Calibri"/>
              </a:rPr>
              <a:t>от 19.05.1995 № 82-ФЗ </a:t>
            </a:r>
          </a:p>
          <a:p>
            <a:pPr algn="ctr" defTabSz="1523749">
              <a:defRPr/>
            </a:pPr>
            <a:r>
              <a:rPr lang="ru-RU" sz="1600" b="1" i="1" kern="0" dirty="0">
                <a:solidFill>
                  <a:srgbClr val="FF0000"/>
                </a:solidFill>
                <a:latin typeface="Calibri"/>
              </a:rPr>
              <a:t>«Об общественных объединениях»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91475" y="1362075"/>
            <a:ext cx="3768725" cy="4764088"/>
          </a:xfrm>
          <a:prstGeom prst="rect">
            <a:avLst/>
          </a:prstGeom>
          <a:noFill/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lIns="152369" tIns="76183" rIns="152369" bIns="76183" anchor="ctr"/>
          <a:lstStyle/>
          <a:p>
            <a:pPr algn="ctr" defTabSz="1523749">
              <a:defRPr/>
            </a:pPr>
            <a:r>
              <a:rPr lang="ru-RU" sz="3000" b="1" kern="0" dirty="0">
                <a:solidFill>
                  <a:prstClr val="black"/>
                </a:solidFill>
                <a:latin typeface="Calibri"/>
              </a:rPr>
              <a:t>ФИЗИЧЕСКОЕ ЛИЦО, выполняющее функции иностранного агента</a:t>
            </a:r>
          </a:p>
          <a:p>
            <a:pPr algn="ctr" defTabSz="1523749">
              <a:defRPr/>
            </a:pPr>
            <a:endParaRPr lang="ru-RU" b="1" kern="0" dirty="0">
              <a:solidFill>
                <a:prstClr val="black"/>
              </a:solidFill>
              <a:latin typeface="Calibri"/>
            </a:endParaRPr>
          </a:p>
          <a:p>
            <a:pPr algn="ctr" defTabSz="1523749">
              <a:defRPr/>
            </a:pPr>
            <a:endParaRPr lang="ru-RU" b="1" kern="0" dirty="0">
              <a:solidFill>
                <a:prstClr val="black"/>
              </a:solidFill>
              <a:latin typeface="Calibri"/>
            </a:endParaRPr>
          </a:p>
          <a:p>
            <a:pPr algn="ctr" defTabSz="1523749">
              <a:defRPr/>
            </a:pPr>
            <a:endParaRPr lang="ru-RU" b="1" kern="0" dirty="0">
              <a:solidFill>
                <a:prstClr val="black"/>
              </a:solidFill>
              <a:latin typeface="Calibri"/>
            </a:endParaRPr>
          </a:p>
          <a:p>
            <a:pPr algn="ctr" defTabSz="1523749">
              <a:defRPr/>
            </a:pPr>
            <a:r>
              <a:rPr lang="ru-RU" sz="1600" b="1" i="1" kern="0" dirty="0">
                <a:solidFill>
                  <a:srgbClr val="FF0000"/>
                </a:solidFill>
                <a:latin typeface="Calibri"/>
              </a:rPr>
              <a:t>Федеральный закон </a:t>
            </a:r>
          </a:p>
          <a:p>
            <a:pPr algn="ctr" defTabSz="1523749">
              <a:defRPr/>
            </a:pPr>
            <a:r>
              <a:rPr lang="ru-RU" sz="1600" b="1" i="1" kern="0" dirty="0">
                <a:solidFill>
                  <a:srgbClr val="FF0000"/>
                </a:solidFill>
                <a:latin typeface="Calibri"/>
              </a:rPr>
              <a:t>от 28.12.2012     </a:t>
            </a:r>
            <a:r>
              <a:rPr lang="ru-RU" sz="1600" b="1" i="1" kern="0" dirty="0" smtClean="0">
                <a:solidFill>
                  <a:srgbClr val="FF0000"/>
                </a:solidFill>
                <a:latin typeface="Calibri"/>
              </a:rPr>
              <a:t>№ 272-ФЗ </a:t>
            </a:r>
          </a:p>
          <a:p>
            <a:pPr algn="ctr" defTabSz="1523749">
              <a:defRPr/>
            </a:pPr>
            <a:r>
              <a:rPr lang="ru-RU" sz="1600" b="1" i="1" kern="0" dirty="0" smtClean="0">
                <a:solidFill>
                  <a:srgbClr val="FF0000"/>
                </a:solidFill>
                <a:latin typeface="Calibri"/>
              </a:rPr>
              <a:t>«О мерах воздействия на лиц, причастных к нарушениям основополагающих прав и свобод человека, прав и свобод граждан Российской Федерации»</a:t>
            </a:r>
            <a:endParaRPr lang="ru-RU" sz="1600" b="1" i="1" kern="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9891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47168" y="131483"/>
            <a:ext cx="9918700" cy="965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РЕЕСТРЫ Минюста России</a:t>
            </a: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842963" y="1617663"/>
            <a:ext cx="10587037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1900" dirty="0">
                <a:solidFill>
                  <a:srgbClr val="262626"/>
                </a:solidFill>
                <a:cs typeface="Arial" panose="020B0604020202020204" pitchFamily="34" charset="0"/>
              </a:rPr>
              <a:t>Реестр некоммерческих организаций, выполняющих функции иностранного агента: </a:t>
            </a:r>
          </a:p>
          <a:p>
            <a:pPr algn="just" eaLnBrk="1" hangingPunct="1"/>
            <a:endParaRPr lang="ru-RU" sz="19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en-US" sz="1900" b="1" dirty="0">
                <a:solidFill>
                  <a:srgbClr val="262626"/>
                </a:solidFill>
                <a:cs typeface="Arial" panose="020B0604020202020204" pitchFamily="34" charset="0"/>
                <a:hlinkClick r:id="rId2"/>
              </a:rPr>
              <a:t>http://unro.minjust.ru/NKOForeignAgent.aspx</a:t>
            </a:r>
            <a:r>
              <a:rPr lang="ru-RU" sz="1900" b="1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</a:p>
          <a:p>
            <a:pPr algn="just" eaLnBrk="1" hangingPunct="1"/>
            <a:endParaRPr lang="ru-RU" sz="19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algn="just" eaLnBrk="1" hangingPunct="1"/>
            <a:r>
              <a:rPr lang="ru-RU" sz="1900" dirty="0">
                <a:solidFill>
                  <a:srgbClr val="262626"/>
                </a:solidFill>
                <a:cs typeface="Arial" panose="020B0604020202020204" pitchFamily="34" charset="0"/>
              </a:rPr>
              <a:t>Реестр незарегистрированных общественных объединений, выполняющих функции иностранного агента: </a:t>
            </a:r>
          </a:p>
          <a:p>
            <a:pPr algn="just" eaLnBrk="1" hangingPunct="1"/>
            <a:endParaRPr lang="ru-RU" sz="1900" b="1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en-US" sz="1900" b="1" dirty="0">
                <a:solidFill>
                  <a:srgbClr val="262626"/>
                </a:solidFill>
                <a:cs typeface="Arial" panose="020B0604020202020204" pitchFamily="34" charset="0"/>
                <a:hlinkClick r:id="rId3"/>
              </a:rPr>
              <a:t>https://minjust.gov.ru/ru/pages/reestr-nezaregistrirovannyh-obshestvennyh-obedinenij-vypolnyayushih-funkcii-inostrannogo-agenta/</a:t>
            </a:r>
            <a:r>
              <a:rPr lang="ru-RU" sz="1900" b="1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</a:p>
          <a:p>
            <a:pPr algn="just" eaLnBrk="1" hangingPunct="1"/>
            <a:endParaRPr lang="ru-RU" sz="19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algn="just" eaLnBrk="1" hangingPunct="1"/>
            <a:r>
              <a:rPr lang="ru-RU" sz="1900" dirty="0">
                <a:solidFill>
                  <a:srgbClr val="262626"/>
                </a:solidFill>
                <a:cs typeface="Arial" panose="020B0604020202020204" pitchFamily="34" charset="0"/>
              </a:rPr>
              <a:t>Список физических лиц, выполняющих функции иностранного агента:</a:t>
            </a:r>
          </a:p>
          <a:p>
            <a:pPr algn="just" eaLnBrk="1" hangingPunct="1"/>
            <a:endParaRPr lang="ru-RU" sz="1900" b="1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en-US" sz="1900" b="1" dirty="0">
                <a:solidFill>
                  <a:srgbClr val="262626"/>
                </a:solidFill>
                <a:cs typeface="Arial" panose="020B0604020202020204" pitchFamily="34" charset="0"/>
                <a:hlinkClick r:id="rId4"/>
              </a:rPr>
              <a:t>https://minjust.gov.ru/ru/activity/directions/942/spisok-lic-vypolnyayushih-funkcii-inostrannogo-agenta/</a:t>
            </a:r>
            <a:endParaRPr lang="ru-RU" sz="1900" b="1" dirty="0">
              <a:solidFill>
                <a:srgbClr val="26262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3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66732" y="126176"/>
            <a:ext cx="9766798" cy="9854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97" tIns="60798" rIns="121597" bIns="60798" anchor="ctr"/>
          <a:lstStyle/>
          <a:p>
            <a:pPr algn="ctr" eaLnBrk="1" hangingPunct="1">
              <a:defRPr/>
            </a:pP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Распространение информации о НКО/НОО/ФЛ, выполняющих функции иностранного агента </a:t>
            </a:r>
          </a:p>
        </p:txBody>
      </p:sp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334963" y="1333500"/>
            <a:ext cx="11425237" cy="4462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706563" eaLnBrk="1" hangingPunct="1">
              <a:defRPr/>
            </a:pPr>
            <a:r>
              <a:rPr lang="ru-RU" sz="3000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регулируется ст. 4 Закона Российской Федерации от 27.12.1991 № 2124-1 «О средствах массовой информации»</a:t>
            </a:r>
          </a:p>
          <a:p>
            <a:pPr algn="just" defTabSz="1706563" eaLnBrk="1" hangingPunct="1">
              <a:defRPr/>
            </a:pPr>
            <a:endParaRPr lang="ru-RU" sz="1600" dirty="0">
              <a:solidFill>
                <a:srgbClr val="262626"/>
              </a:solidFill>
              <a:latin typeface="Arial" charset="0"/>
              <a:cs typeface="Arial" charset="0"/>
            </a:endParaRPr>
          </a:p>
          <a:p>
            <a:pPr algn="just" defTabSz="1706563" eaLnBrk="1" hangingPunct="1">
              <a:defRPr/>
            </a:pPr>
            <a:r>
              <a:rPr lang="ru-RU" sz="1600" dirty="0">
                <a:solidFill>
                  <a:srgbClr val="262626"/>
                </a:solidFill>
                <a:latin typeface="Arial" charset="0"/>
                <a:cs typeface="Arial" charset="0"/>
              </a:rPr>
              <a:t>Запрещается распространение в СМИ информации:</a:t>
            </a:r>
          </a:p>
          <a:p>
            <a:pPr algn="just" defTabSz="1706563" eaLnBrk="1" hangingPunct="1">
              <a:defRPr/>
            </a:pPr>
            <a:endParaRPr lang="ru-RU" sz="1600" dirty="0">
              <a:solidFill>
                <a:srgbClr val="262626"/>
              </a:solidFill>
              <a:latin typeface="Arial" charset="0"/>
              <a:cs typeface="Arial" charset="0"/>
            </a:endParaRPr>
          </a:p>
          <a:p>
            <a:pPr algn="just" defTabSz="1706563" eaLnBrk="1" hangingPunct="1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262626"/>
                </a:solidFill>
                <a:latin typeface="Arial" charset="0"/>
                <a:cs typeface="Arial" charset="0"/>
              </a:rPr>
              <a:t> о некоммерческой организации, включенной в реестр некоммерческих организаций, выполняющих функции иностранного агента</a:t>
            </a:r>
          </a:p>
          <a:p>
            <a:pPr algn="just" defTabSz="1706563" eaLnBrk="1" hangingPunct="1">
              <a:buFont typeface="Wingdings" pitchFamily="2" charset="2"/>
              <a:buChar char="ü"/>
              <a:defRPr/>
            </a:pPr>
            <a:endParaRPr lang="ru-RU" sz="1600" dirty="0">
              <a:solidFill>
                <a:srgbClr val="262626"/>
              </a:solidFill>
              <a:latin typeface="Arial" charset="0"/>
              <a:cs typeface="Arial" charset="0"/>
            </a:endParaRPr>
          </a:p>
          <a:p>
            <a:pPr algn="just" defTabSz="1706563" eaLnBrk="1" hangingPunct="1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262626"/>
                </a:solidFill>
                <a:latin typeface="Arial" charset="0"/>
                <a:cs typeface="Arial" charset="0"/>
              </a:rPr>
              <a:t> о незарегистрированном общественном объединении, включенном в реестр незарегистрированных общественных объединений, выполняющих функции иностранного агента</a:t>
            </a:r>
          </a:p>
          <a:p>
            <a:pPr algn="just" defTabSz="1706563" eaLnBrk="1" hangingPunct="1">
              <a:buFont typeface="Wingdings" pitchFamily="2" charset="2"/>
              <a:buChar char="ü"/>
              <a:defRPr/>
            </a:pPr>
            <a:endParaRPr lang="ru-RU" sz="1600" dirty="0">
              <a:solidFill>
                <a:srgbClr val="262626"/>
              </a:solidFill>
              <a:latin typeface="Arial" charset="0"/>
              <a:cs typeface="Arial" charset="0"/>
            </a:endParaRPr>
          </a:p>
          <a:p>
            <a:pPr algn="just" defTabSz="1706563" eaLnBrk="1" hangingPunct="1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262626"/>
                </a:solidFill>
                <a:latin typeface="Arial" charset="0"/>
                <a:cs typeface="Arial" charset="0"/>
              </a:rPr>
              <a:t> о физическом лице, включенном в список физических лиц, выполняющих функции иностранного агента,</a:t>
            </a:r>
          </a:p>
          <a:p>
            <a:pPr algn="just" defTabSz="1706563" eaLnBrk="1" hangingPunct="1">
              <a:buFont typeface="Wingdings" pitchFamily="2" charset="2"/>
              <a:buChar char="ü"/>
              <a:defRPr/>
            </a:pPr>
            <a:endParaRPr lang="ru-RU" sz="1600" dirty="0">
              <a:solidFill>
                <a:srgbClr val="262626"/>
              </a:solidFill>
              <a:latin typeface="Arial" charset="0"/>
              <a:cs typeface="Arial" charset="0"/>
            </a:endParaRPr>
          </a:p>
          <a:p>
            <a:pPr algn="just" defTabSz="1706563" eaLnBrk="1" hangingPunct="1">
              <a:defRPr/>
            </a:pPr>
            <a:r>
              <a:rPr lang="ru-RU" sz="1600" dirty="0">
                <a:solidFill>
                  <a:srgbClr val="262626"/>
                </a:solidFill>
                <a:latin typeface="Arial" charset="0"/>
                <a:cs typeface="Arial" charset="0"/>
              </a:rPr>
              <a:t>а также материалов, созданных такими некоммерческой организацией, общественным объединением, физическим лицом, без указания на то, что некоммерческая организация, незарегистрированное общественное объединение или физическое лицо выполняет функции иностранного агента.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513" y="5251450"/>
            <a:ext cx="21177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4886045" y="6075364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sz="1200" b="1" dirty="0">
                <a:solidFill>
                  <a:srgbClr val="262626"/>
                </a:solidFill>
                <a:cs typeface="Arial" panose="020B0604020202020204" pitchFamily="34" charset="0"/>
              </a:rPr>
              <a:t>Исключение: </a:t>
            </a:r>
            <a:r>
              <a:rPr lang="ru-RU" sz="1200" dirty="0">
                <a:solidFill>
                  <a:srgbClr val="262626"/>
                </a:solidFill>
                <a:cs typeface="Arial" panose="020B0604020202020204" pitchFamily="34" charset="0"/>
              </a:rPr>
              <a:t>информация, размещаемая в единых государственных </a:t>
            </a:r>
          </a:p>
          <a:p>
            <a:pPr algn="r" eaLnBrk="1" hangingPunct="1"/>
            <a:r>
              <a:rPr lang="ru-RU" sz="1200" dirty="0">
                <a:solidFill>
                  <a:srgbClr val="262626"/>
                </a:solidFill>
                <a:cs typeface="Arial" panose="020B0604020202020204" pitchFamily="34" charset="0"/>
              </a:rPr>
              <a:t>реестрах и государственных информационных системах, </a:t>
            </a:r>
          </a:p>
          <a:p>
            <a:pPr algn="r" eaLnBrk="1" hangingPunct="1"/>
            <a:r>
              <a:rPr lang="ru-RU" sz="1200" dirty="0">
                <a:solidFill>
                  <a:srgbClr val="262626"/>
                </a:solidFill>
                <a:cs typeface="Arial" panose="020B0604020202020204" pitchFamily="34" charset="0"/>
              </a:rPr>
              <a:t>предусмотренных законодательством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439885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89784" y="99283"/>
            <a:ext cx="8710028" cy="922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97" tIns="60798" rIns="121597" bIns="60798" anchor="ctr"/>
          <a:lstStyle/>
          <a:p>
            <a:pPr algn="ctr" eaLnBrk="1" hangingPunct="1">
              <a:defRPr/>
            </a:pP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Административная ответственность</a:t>
            </a: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2455395" y="1825625"/>
            <a:ext cx="8118475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  <a:latin typeface="Arial" charset="0"/>
              </a:rPr>
              <a:t>Части 2.1-2.3 статьи 13.15 КоАП РФ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>
              <a:solidFill>
                <a:sysClr val="windowText" lastClr="000000"/>
              </a:solidFill>
              <a:latin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  <a:latin typeface="Arial" charset="0"/>
              </a:rPr>
              <a:t>Распространение в СМИ информации о НКО/НОО/ФЛ,  выполняющих функции иностранного агента, без соответствующего указания,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>
              <a:solidFill>
                <a:sysClr val="windowText" lastClr="000000"/>
              </a:solidFill>
              <a:latin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  <a:latin typeface="Arial" charset="0"/>
              </a:rPr>
              <a:t>влечет наложение административного штрафа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>
              <a:solidFill>
                <a:sysClr val="windowText" lastClr="000000"/>
              </a:solidFill>
              <a:latin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  <a:latin typeface="Arial" charset="0"/>
              </a:rPr>
              <a:t>на должностных лиц в размере </a:t>
            </a:r>
            <a:r>
              <a:rPr lang="ru-RU" sz="2000" b="1" u="sng" kern="0" dirty="0">
                <a:solidFill>
                  <a:sysClr val="windowText" lastClr="000000"/>
                </a:solidFill>
                <a:latin typeface="Arial" charset="0"/>
              </a:rPr>
              <a:t>от 4000 до 5000 рублей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kern="0" dirty="0">
              <a:solidFill>
                <a:sysClr val="windowText" lastClr="000000"/>
              </a:solidFill>
              <a:latin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789"/>
            <a:ext cx="228600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509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23577" y="269631"/>
            <a:ext cx="7070164" cy="6716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8" tIns="60804" rIns="121608" bIns="60804" anchor="ctr"/>
          <a:lstStyle/>
          <a:p>
            <a:pPr algn="ctr" eaLnBrk="1" hangingPunct="1">
              <a:defRPr/>
            </a:pP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0" y="1332706"/>
            <a:ext cx="3546475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1332706"/>
            <a:ext cx="6583362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/>
          <p:nvPr/>
        </p:nvSpPr>
        <p:spPr>
          <a:xfrm>
            <a:off x="544980" y="5852716"/>
            <a:ext cx="11024720" cy="338138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>
            <a:spAutoFit/>
          </a:bodyPr>
          <a:lstStyle>
            <a:defPPr>
              <a:defRPr lang="en-US"/>
            </a:defPPr>
            <a:lvl1pPr marL="0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6627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3312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69968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6624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3310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39934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6560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3187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Форма</a:t>
            </a:r>
            <a:r>
              <a:rPr lang="ru-RU" sz="16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указания и </a:t>
            </a:r>
            <a:r>
              <a:rPr lang="ru-RU" sz="1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место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его размещения </a:t>
            </a:r>
            <a:r>
              <a:rPr lang="ru-RU" sz="1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определяется самостоятельно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редакцией СМИ. </a:t>
            </a: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3974353" y="4984511"/>
            <a:ext cx="2214880" cy="447041"/>
          </a:xfrm>
          <a:prstGeom prst="stripedRightArrow">
            <a:avLst/>
          </a:prstGeom>
          <a:noFill/>
          <a:ln w="19050">
            <a:solidFill>
              <a:srgbClr val="FF0000"/>
            </a:solidFill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84654" y="5158581"/>
            <a:ext cx="3667125" cy="4524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903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361" y="260668"/>
            <a:ext cx="11399440" cy="7971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8" tIns="60804" rIns="121608" bIns="60804" anchor="ctr"/>
          <a:lstStyle/>
          <a:p>
            <a:pPr algn="ctr" eaLnBrk="1" hangingPunct="1">
              <a:defRPr/>
            </a:pP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Иностранные СМИ, выполняющие функции иностранного агента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527" y="1516348"/>
            <a:ext cx="10796508" cy="75711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70671" tIns="85335" rIns="170671" bIns="85335">
            <a:spAutoFit/>
          </a:bodyPr>
          <a:lstStyle/>
          <a:p>
            <a:pPr algn="ctr" defTabSz="17067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kern="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Реестр иностранных средств массовой информации, выполняющих функции иностранного агента: </a:t>
            </a:r>
            <a:r>
              <a:rPr lang="en-US" sz="1900" kern="0" dirty="0">
                <a:solidFill>
                  <a:srgbClr val="17375E"/>
                </a:solidFill>
                <a:cs typeface="Arial" pitchFamily="34" charset="0"/>
                <a:hlinkClick r:id="rId2"/>
              </a:rPr>
              <a:t>https://minjust.gov.ru/ru/documents/7755/</a:t>
            </a:r>
            <a:r>
              <a:rPr lang="ru-RU" sz="1900" kern="0" dirty="0">
                <a:solidFill>
                  <a:srgbClr val="17375E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5395993" y="2961528"/>
            <a:ext cx="6096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Внимание !!! </a:t>
            </a:r>
            <a:r>
              <a:rPr lang="ru-RU" dirty="0"/>
              <a:t>В реестр иностранных СМИ, выполняющих функции иностранного агента, могут быть включены сами информационные ресурсы, российские юридические лица, которые созданы для распространения материалов иностранных СМИ-</a:t>
            </a:r>
            <a:r>
              <a:rPr lang="ru-RU" dirty="0" err="1"/>
              <a:t>иноагентов</a:t>
            </a:r>
            <a:r>
              <a:rPr lang="ru-RU" dirty="0"/>
              <a:t> на территории России, а также физические лица</a:t>
            </a:r>
          </a:p>
        </p:txBody>
      </p:sp>
      <p:pic>
        <p:nvPicPr>
          <p:cNvPr id="8" name="Picture 16" descr="C:\Users\zubkova_of\Pictures\СМИ-иноагент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3300"/>
            <a:ext cx="498475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690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2485" y="257511"/>
            <a:ext cx="11711716" cy="7680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21" tIns="60810" rIns="121621" bIns="60810" anchor="ctr"/>
          <a:lstStyle/>
          <a:p>
            <a:pPr algn="ctr" eaLnBrk="1" hangingPunct="1">
              <a:defRPr/>
            </a:pP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Распространение в СМИ сообщений и материалов </a:t>
            </a:r>
            <a:r>
              <a:rPr lang="ru-RU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иноСМИ</a:t>
            </a: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выполняющего функции иностранных агентов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923" y="1422526"/>
            <a:ext cx="11424840" cy="109566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70671" tIns="85335" rIns="170671" bIns="85335">
            <a:spAutoFit/>
          </a:bodyPr>
          <a:lstStyle/>
          <a:p>
            <a:pPr algn="ctr" defTabSz="17067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kern="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регулируется ст. 25.1 Закона Российской Федерации от 27.12.1991 № 2124-1 «О средствах массовой информации»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0936" y="2966720"/>
            <a:ext cx="11713301" cy="19405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21" tIns="60810" rIns="121621" bIns="60810" anchor="ctr"/>
          <a:lstStyle/>
          <a:p>
            <a:pPr algn="just" eaLnBrk="1" hangingPunct="1">
              <a:defRPr/>
            </a:pPr>
            <a:endParaRPr lang="ru-RU" sz="1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Часть 10 статьи 25.1 Закона «О СМИ»: </a:t>
            </a:r>
            <a:r>
              <a:rPr lang="ru-RU" sz="17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«Распространение на территории Российской Федерации сообщений и материалов иностранного средства массовой информации, выполняющего функции иностранного агента, и (или) российского юридического лица, выполняющего функции иностранного агента, без указания на то, что эти сообщения и материалы созданы и (или) распространены соответственно иностранным средством массовой информации, выполняющим функции иностранного агента, и (или) российским юридическим лицом, выполняющим функции иностранного агента, не допускается».</a:t>
            </a:r>
          </a:p>
          <a:p>
            <a:pPr algn="just" eaLnBrk="1" hangingPunct="1">
              <a:defRPr/>
            </a:pPr>
            <a:endParaRPr lang="ru-RU" sz="17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633413" y="5383213"/>
            <a:ext cx="10890250" cy="338137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44" tIns="45718" rIns="91344" bIns="45718">
            <a:spAutoFit/>
          </a:bodyPr>
          <a:lstStyle>
            <a:defPPr>
              <a:defRPr lang="en-US"/>
            </a:defPPr>
            <a:lvl1pPr marL="0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6627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3312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69968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6624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3310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39934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6560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3187" algn="l" defTabSz="456627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Форма</a:t>
            </a:r>
            <a:r>
              <a:rPr lang="ru-RU" sz="16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указания и </a:t>
            </a:r>
            <a:r>
              <a:rPr lang="ru-RU" sz="1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место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его размещения </a:t>
            </a:r>
            <a:r>
              <a:rPr lang="ru-RU" sz="1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определяется самостоятельно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редакцией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СМИ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40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397" y="583379"/>
            <a:ext cx="11425269" cy="4810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4" tIns="60917" rIns="121834" bIns="60917" anchor="ctr"/>
          <a:lstStyle/>
          <a:p>
            <a:pPr algn="ctr" eaLnBrk="1" hangingPunct="1">
              <a:defRPr/>
            </a:pPr>
            <a:endParaRPr lang="ru-RU" sz="2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2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6" descr="C:\Users\zubkova_of\Pictures\bim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4424"/>
          <a:stretch>
            <a:fillRect/>
          </a:stretch>
        </p:blipFill>
        <p:spPr bwMode="auto">
          <a:xfrm>
            <a:off x="958821" y="1312909"/>
            <a:ext cx="8543768" cy="493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746689" y="5008861"/>
            <a:ext cx="2755900" cy="11033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600000"/>
            </a:camera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2757865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3950" y="502696"/>
            <a:ext cx="9848546" cy="5641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4" tIns="60917" rIns="121834" bIns="60917" anchor="ctr"/>
          <a:lstStyle/>
          <a:p>
            <a:pPr algn="ctr" eaLnBrk="1" hangingPunct="1">
              <a:defRPr/>
            </a:pP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8466" y="1241781"/>
            <a:ext cx="11425269" cy="7848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2" rIns="121885" bIns="60942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1225" indent="3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6838" indent="476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2450" indent="6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Административная 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1865313" y="2148411"/>
            <a:ext cx="9488487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Arial" charset="0"/>
              </a:rPr>
              <a:t>Часть 2.4 статьи 13.15 КоАП РФ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ysClr val="windowText" lastClr="000000"/>
              </a:solidFill>
              <a:latin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Arial" charset="0"/>
              </a:rPr>
              <a:t>Распространение в СМИ сообщений и материалов иностранного средства массовой информации, выполняющего функции иностранного агента, и (или) российского юридического лица, включенного в реестр иностранных средств массовой информации, выполняющих функции иностранного агента, без соответствующего указания,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ysClr val="windowText" lastClr="000000"/>
              </a:solidFill>
              <a:latin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Arial" charset="0"/>
              </a:rPr>
              <a:t>влечет наложение административного штрафа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ysClr val="windowText" lastClr="000000"/>
              </a:solidFill>
              <a:latin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Arial" charset="0"/>
              </a:rPr>
              <a:t>на должностных лиц в размере </a:t>
            </a:r>
            <a:r>
              <a:rPr lang="ru-RU" sz="1600" b="1" u="sng" kern="0" dirty="0">
                <a:solidFill>
                  <a:sysClr val="windowText" lastClr="000000"/>
                </a:solidFill>
                <a:latin typeface="Arial" charset="0"/>
              </a:rPr>
              <a:t>от 4000 до 5000 рублей</a:t>
            </a:r>
            <a:endParaRPr lang="ru-RU" sz="16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989660"/>
            <a:ext cx="162560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84952" y="4809014"/>
            <a:ext cx="11425269" cy="1440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2" rIns="121885" bIns="60942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1225" indent="3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6838" indent="476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2450" indent="6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Предупреждение </a:t>
            </a:r>
            <a:r>
              <a:rPr lang="ru-RU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Роскомнадзора</a:t>
            </a:r>
            <a:r>
              <a:rPr lang="ru-RU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ru-RU" sz="1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случае неоднократных нарушений в течение двенадцати месяцев, по поводу которых делались такие предупреждения Роскомнадзор может инициировать </a:t>
            </a:r>
            <a:r>
              <a:rPr lang="ru-RU" sz="21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прекращение деятельности СМИ через суд </a:t>
            </a:r>
          </a:p>
        </p:txBody>
      </p:sp>
    </p:spTree>
    <p:extLst>
      <p:ext uri="{BB962C8B-B14F-4D97-AF65-F5344CB8AC3E}">
        <p14:creationId xmlns:p14="http://schemas.microsoft.com/office/powerpoint/2010/main" val="1797709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938"/>
            <a:ext cx="12263438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35360" y="260649"/>
            <a:ext cx="11425269" cy="4911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4" tIns="60917" rIns="121834" bIns="60917" anchor="ctr"/>
          <a:lstStyle/>
          <a:p>
            <a:pPr algn="ctr" eaLnBrk="1" hangingPunct="1">
              <a:defRPr/>
            </a:pP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Новое в законодательстве об </a:t>
            </a:r>
            <a:r>
              <a:rPr lang="ru-RU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иноагентах</a:t>
            </a:r>
            <a:endParaRPr lang="ru-RU" sz="2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2" name="Прямоугольник 1"/>
          <p:cNvSpPr>
            <a:spLocks noChangeArrowheads="1"/>
          </p:cNvSpPr>
          <p:nvPr/>
        </p:nvSpPr>
        <p:spPr bwMode="auto">
          <a:xfrm>
            <a:off x="334963" y="1355725"/>
            <a:ext cx="11425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b="1"/>
              <a:t>Федеральный закон от 14.07.2022 № 255-ФЗ «О контроле за деятельностью лиц, находящихся под иностранным влиянием»</a:t>
            </a:r>
            <a:endParaRPr lang="ru-RU"/>
          </a:p>
        </p:txBody>
      </p:sp>
      <p:sp>
        <p:nvSpPr>
          <p:cNvPr id="34823" name="Прямоугольник 4"/>
          <p:cNvSpPr>
            <a:spLocks noChangeArrowheads="1"/>
          </p:cNvSpPr>
          <p:nvPr/>
        </p:nvSpPr>
        <p:spPr bwMode="auto">
          <a:xfrm>
            <a:off x="334963" y="4268788"/>
            <a:ext cx="11425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/>
              <a:t>- сохраниться обязанность маркировать производимые ими материалы;</a:t>
            </a:r>
          </a:p>
        </p:txBody>
      </p:sp>
      <p:sp>
        <p:nvSpPr>
          <p:cNvPr id="34824" name="Прямоугольник 5"/>
          <p:cNvSpPr>
            <a:spLocks noChangeArrowheads="1"/>
          </p:cNvSpPr>
          <p:nvPr/>
        </p:nvSpPr>
        <p:spPr bwMode="auto">
          <a:xfrm>
            <a:off x="334963" y="5060950"/>
            <a:ext cx="11425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/>
              <a:t>- не смогут производить информационную продукцию для несовершеннолетних. </a:t>
            </a:r>
          </a:p>
        </p:txBody>
      </p:sp>
      <p:sp>
        <p:nvSpPr>
          <p:cNvPr id="34825" name="Прямоугольник 6"/>
          <p:cNvSpPr>
            <a:spLocks noChangeArrowheads="1"/>
          </p:cNvSpPr>
          <p:nvPr/>
        </p:nvSpPr>
        <p:spPr bwMode="auto">
          <a:xfrm>
            <a:off x="334963" y="3263900"/>
            <a:ext cx="11425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/>
              <a:t>- Министерством юстиции будет вестись единый реестр иностранных агентов, а также единый реестр физических лиц, аффилированных с ними;</a:t>
            </a:r>
          </a:p>
        </p:txBody>
      </p:sp>
      <p:sp>
        <p:nvSpPr>
          <p:cNvPr id="34826" name="Прямоугольник 3"/>
          <p:cNvSpPr>
            <a:spLocks noChangeArrowheads="1"/>
          </p:cNvSpPr>
          <p:nvPr/>
        </p:nvSpPr>
        <p:spPr bwMode="auto">
          <a:xfrm>
            <a:off x="334963" y="2001838"/>
            <a:ext cx="1142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/>
              <a:t>( с 01.12.2022)</a:t>
            </a:r>
          </a:p>
        </p:txBody>
      </p:sp>
    </p:spTree>
    <p:extLst>
      <p:ext uri="{BB962C8B-B14F-4D97-AF65-F5344CB8AC3E}">
        <p14:creationId xmlns:p14="http://schemas.microsoft.com/office/powerpoint/2010/main" val="4338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652" y="3940529"/>
            <a:ext cx="11744325" cy="2545331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Рассматриваемые вопросы: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Недопущение случаев публикации в материалах информации о способах, методах изготовления и использования, а также местах приобретения наркотических средств, психотропных веществ и их прекурсоров.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Порядок распространения материалов и сообщений иностранных агентов.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Производство продукции СМИ, направленной на профилактику и предупреждение экстремистских проявлений.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Недопущение пропаганды нетрадиционных сексуальных отношений среди несовершеннолетних.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Ответственность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неудаление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владельцем сайта или владельцем информационного ресурса в сети «Интернет» информации или интернет-страницы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0926" y="196553"/>
            <a:ext cx="8744989" cy="384717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Республике Крым и г. Севастополь</a:t>
            </a:r>
          </a:p>
        </p:txBody>
      </p:sp>
    </p:spTree>
    <p:extLst>
      <p:ext uri="{BB962C8B-B14F-4D97-AF65-F5344CB8AC3E}">
        <p14:creationId xmlns:p14="http://schemas.microsoft.com/office/powerpoint/2010/main" val="18429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78" y="2029705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3834" y="409545"/>
            <a:ext cx="7855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Республике Крым и г. Севастополь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14475" y="2444919"/>
            <a:ext cx="87058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Производство продукции СМИ, направленной на профилактику и предупреждение экстремистских проявлений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78" y="2029705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247620"/>
            <a:ext cx="8848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Производство продукции СМИ, направленной на профилактику и предупреждение экстремистских проявлений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3689" y="1355725"/>
            <a:ext cx="8342311" cy="1054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37" tIns="60818" rIns="121637" bIns="60818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Основополагающий документ: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25.07.2002 № 114-ФЗ «О противодействии экстремистской деятельности»</a:t>
            </a:r>
          </a:p>
        </p:txBody>
      </p:sp>
      <p:pic>
        <p:nvPicPr>
          <p:cNvPr id="8" name="Picture 5" descr="https://belinskij.pnzreg.ru/upload/iblock/f81/f816c3b6f6d214f733941b6c7e83d3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354138"/>
            <a:ext cx="1295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96888" y="2608262"/>
            <a:ext cx="11233150" cy="3697287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37" tIns="60818" rIns="121637" bIns="60818" anchor="ctr"/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Экстремизм (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Extremism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это крайняя форма приверженности к определенным взглядам в религии, чаще в политике, которая несет угрозу безопасности населения;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 призыв социальных масс к насильственным действиям против существующего политического, религиозного или социального строя. 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78" y="2029705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325" y="285720"/>
            <a:ext cx="8905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Ст. 4 «Недопустимость злоупотребления свободой массовой информации» Закона Российской Федерации от 29.12.1991 № 2124-1 «О средствах массовой информации»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5599" y="1533526"/>
            <a:ext cx="11522075" cy="4762500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3" tIns="60906" rIns="121813" bIns="60906" anchor="ctr"/>
          <a:lstStyle/>
          <a:p>
            <a:pPr algn="just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Ч. 1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 допускается использование средств массовой информации 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[…]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для распространения материалов, содержащих публичные призывы к осуществлению террористической деятельности или публично оправдывающих терроризм, других экстремистских материалов 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[…]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Ч. 2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Запрещается 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[…]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распространение информации об общественном объединении или иной организации, включенных в опубликованный перечень общественных и религиозных объединений, иных организаций, в отношении которых судом принято вступившее в законную силу решение о ликвидации или запрете деятельности по основаниям, предусмотренным федеральным законом от 25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июля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2002 года № 114-ФЗ «О противодействии экстремистской деятельности», </a:t>
            </a:r>
            <a:r>
              <a:rPr lang="ru-RU" sz="2400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об организации, включенной в опубликованный единый федеральный список организаций, в том числе иностранных и международных организаций, признанных в соответствии с законодательством Российской Федерации террористическими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указания на то, что соответствующее общественное объединение или иная организация ликвидированы или их деятельность запрещена.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82" y="88909"/>
            <a:ext cx="971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Распространение информации об общественном объединении или иной экстремистской, террористической  организации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3362" y="1083931"/>
            <a:ext cx="5147958" cy="5632311"/>
          </a:xfrm>
          <a:prstGeom prst="rect">
            <a:avLst/>
          </a:prstGeom>
          <a:noFill/>
          <a:ln>
            <a:prstDash val="lgDash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общественных и религиозных объединений, в отношении которых судом принято вступившее в законную силу решение о ликвидации или запрете деятельности по основаниям, предусмотренным Федеральным законом «О противодействии экстремистской деятельности» публикуется на сайте Министерства юстиции Российской 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Федерации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Единый федеральный список организаций, в том числе иностранных и международных организаций, признанных в соответствии с законодательством Российской Федерации террористическими, опубликован на сайте ФСБ России </a:t>
            </a: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17947" y="1544619"/>
            <a:ext cx="2585306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 Министерства юстиции Российской Федерации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http://minjust.ru/nko/perechen_zapret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396894" y="4610828"/>
            <a:ext cx="2585306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 Федеральной службы безопасности </a:t>
            </a:r>
            <a:r>
              <a:rPr 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России </a:t>
            </a: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</a:t>
            </a:r>
            <a:r>
              <a:rPr lang="ru-RU" sz="1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://fsb.ru/fsb/npd/terror.htm</a:t>
            </a:r>
            <a:endParaRPr lang="en-US" sz="18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751320" y="2196748"/>
            <a:ext cx="1566627" cy="939955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Прямая со стрелкой 7"/>
          <p:cNvCxnSpPr>
            <a:endCxn id="6" idx="1"/>
          </p:cNvCxnSpPr>
          <p:nvPr/>
        </p:nvCxnSpPr>
        <p:spPr>
          <a:xfrm>
            <a:off x="5739519" y="4610828"/>
            <a:ext cx="1657375" cy="738664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421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69459" y="4518212"/>
            <a:ext cx="1030941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11278" y="2029705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2384" y="361920"/>
            <a:ext cx="6974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 нарушения требований ч. 2 ст. 4 Закона «О СМИ»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Ст. 4 наркотики, иносми, экстремистские проявления\screenZs5iy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71" y="1268974"/>
            <a:ext cx="8772525" cy="534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9272371" y="2552701"/>
            <a:ext cx="2776754" cy="39273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4" tIns="60917" rIns="121834" bIns="60917" anchor="ctr"/>
          <a:lstStyle/>
          <a:p>
            <a:pPr algn="ctr" eaLnBrk="1" hangingPunct="1">
              <a:defRPr/>
            </a:pPr>
            <a:r>
              <a:rPr lang="ru-RU" sz="1900" b="1" dirty="0">
                <a:solidFill>
                  <a:srgbClr val="C00000"/>
                </a:solidFill>
              </a:rPr>
              <a:t>Упоминание экстремистской организации «Правый сектор» без указания на то, что данная организация признана экстремистской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97741" y="4518213"/>
            <a:ext cx="1030941" cy="152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78" y="2029705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634" y="409545"/>
            <a:ext cx="7398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Устранение нарушения требований ч. 2 ст. 4 Закона «О СМИ»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896476" y="2511802"/>
            <a:ext cx="2096740" cy="31177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4" tIns="60917" rIns="121834" bIns="60917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C00000"/>
                </a:solidFill>
              </a:rPr>
              <a:t>Нарушение устранено</a:t>
            </a:r>
          </a:p>
        </p:txBody>
      </p:sp>
      <p:pic>
        <p:nvPicPr>
          <p:cNvPr id="5" name="Picture 2" descr="F:\Ст. 4 наркотики, иносми, экстремистские проявления\screenIXk1D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264" y="1240323"/>
            <a:ext cx="9591675" cy="53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8376" y="3272118"/>
            <a:ext cx="1290918" cy="152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78" y="2029705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8584" y="352395"/>
            <a:ext cx="7033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 соблюдения требований ч. 2 ст. 4 Закона «О СМИ»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2" y="1382712"/>
            <a:ext cx="11571288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7225" y="134938"/>
            <a:ext cx="1201738" cy="82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43100" y="4108450"/>
            <a:ext cx="5183188" cy="15367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4" tIns="60917" rIns="121834" bIns="60917"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34369" y="828943"/>
            <a:ext cx="6315343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ч. 2 ст. 13.15 КоАП РФ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Распространение информации об общественном объединении или иной организации,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включенных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опубликованный перечень общественных и религиозных объединений, иных организаций, в отношении которых судом принято вступившее в законную силу решение о ликвидации или запрете деятельности по основаниям, предусмотренным Федеральным законом от 25 июля 2002 года N 114-ФЗ "О противодействии экстремистской деятельности", или об организации,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включенной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опубликованный единый федеральный список организаций, в том числе иностранных и международных организаций, признанных в соответствии с законодательством Российской Федерации террористическими, без указания на то, что соответствующее общественное объединение или иная организация ликвидированы или их деятельность запрещена,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влечет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наложение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административного штрафа: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размере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от двух тысяч до двух тысяч пятисот рублей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конфискацией предмета административного правонарушения;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должностных лиц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b="1" u="sng" dirty="0" err="1">
                <a:latin typeface="Times New Roman" pitchFamily="18" charset="0"/>
                <a:cs typeface="Times New Roman" pitchFamily="18" charset="0"/>
              </a:rPr>
              <a:t>четырех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 тысяч до пяти тысяч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 конфискацией предмета административного правонарушения;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юридических лиц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от сорока тысяч до пятидесяти тысяч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 конфискацией предмета административного правонарушения.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Senina\Desktop\Видео для презентации\коап р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83" y="1353816"/>
            <a:ext cx="4388957" cy="4388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47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78" y="2029705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3834" y="409545"/>
            <a:ext cx="7855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Республике Крым и г. Севастополь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7507" y="2835419"/>
            <a:ext cx="7029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Недопущение пропаганды нетрадиционных сексуальных отношений среди несовершеннолетних</a:t>
            </a:r>
            <a:endParaRPr lang="ru-RU" sz="3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78" y="2029705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2384" y="219045"/>
            <a:ext cx="8497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Недопущение пропаганды нетрадиционных сексуальных отношений среди несовершеннолетних</a:t>
            </a:r>
            <a:endParaRPr lang="ru-RU" sz="1800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74" y="1447800"/>
            <a:ext cx="97631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готовятся новые поправки, вносящие изменения в нормативно-правовые акты, а пока нужно руководствоваться требованиями ст. 37 Закона о СМИ, а именно: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при размещении информации, которая может содержать признаки пропаганды нетрадиционных сексуальных отношений, её необходимо сопровождать соответствующей маркировкой «18+»;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розничной продаже продукции СМИ с признаками пропаганды нетрадиционных сексуальных отношений, помимо маркировки, её необходимо запечатывать в прозрачную упаковку и продавать в специальных помещениях, установленных местной администрацией.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95350"/>
            <a:ext cx="632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85825" y="303213"/>
            <a:ext cx="9144000" cy="6016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Статистика по СМИ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82391684"/>
              </p:ext>
            </p:extLst>
          </p:nvPr>
        </p:nvGraphicFramePr>
        <p:xfrm>
          <a:off x="295276" y="1371601"/>
          <a:ext cx="9725024" cy="5174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29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778" y="620005"/>
            <a:ext cx="9096976" cy="338550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Статья 6.21.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РФ: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Пропаганда нетрадиционных сексуальных отношений среди несовершеннолетних</a:t>
            </a:r>
            <a:endParaRPr lang="ru-RU" sz="16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109" y="228570"/>
            <a:ext cx="4441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9" y="1276350"/>
            <a:ext cx="11534775" cy="5124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Пропаганда нетрадиционных сексуальных отношений среди несовершеннолетних, выразившаяся в распространении информации, направленной на формирование у несовершеннолетних нетрадиционных сексуальных установок, привлекательности нетрадиционных сексуальных отношений, искаженного представления о социальной равноценности традиционных и нетрадиционных сексуальных отношений, либо навязывание информации о нетрадиционных сексуальных отношениях, вызывающей интерес к таким отношениям, если эти действия не содержат уголовно наказуемого деяния,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влечет наложение административного штрафа на граждан в размере от 4 000 до 5000 рублей; на должностных лиц - от 40 000 до 50 000 рублей; на юридических лиц - от 800 000 до 1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рублей либо административное приостановление деятельности на срок до 90 суток.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Действия, предусмотренные частью 1 настоящей статьи, совершенные с применением средств массовой информации и (или) информационно-телекоммуникационных сетей (в том числе сети "Интернет"), если эти действия не содержат уголовно наказуемого деяния,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влекут наложение административного штрафа на граждан в размере от 50 000 до 100 000 рублей; на должностных лиц - от 100 000 до 2000 000 рублей; на юридических лиц – 1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рублей либо административное приостановление деятельности на срок до 90 суток.</a:t>
            </a:r>
            <a:endParaRPr lang="ru-RU" b="1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237576" cy="412542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Республике Крым и г.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6089" y="1372698"/>
            <a:ext cx="7246833" cy="435133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неудаление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владельцем сайта или владельцем информационного ресурса в информационно-телекоммуникационной сети «Интернет» информации или интернет-страницы в случае, если обязанность по удалению такой информации, интернет-страницы предусмотрена законодательством Российской Федерации об информации, информационных технологиях и о защите информации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32" y="0"/>
            <a:ext cx="10630968" cy="112184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15.3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27.07.2006 N 149-ФЗ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информации, информационных технологиях и о защите информации"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порядок ограничения доступа к информации, распространяемой с нарушением закона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730" y="1121842"/>
            <a:ext cx="10515600" cy="5736158"/>
          </a:xfrm>
        </p:spPr>
        <p:txBody>
          <a:bodyPr>
            <a:normAutofit fontScale="85000" lnSpcReduction="2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обнаружения в информационно-телекоммуникационных сетях, в том числе в сети "Интернет", информации,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содержащей: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призывы к массовым беспорядкам, осуществлению экстремистской деятельности, участию в массовых (публичных) мероприятиях, проводимых с нарушением установленного порядка;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ложных сообщений об актах терроризма и иной недостоверной общественно значимой информации, распространяемой под видом достоверных сообщений, которая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угрозу причинения вреда жизни и (или) здоровью граждан, имуществу, угрозу массового нарушения общественного порядка и (или) общественной безопасности;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недостоверной информации, содержащей данные об использовании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Вооруженных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 Российской Федерации в целях защиты интересов Российской Федерации или информации, направленной на дискредитацию использования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Вооруженных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 Российской Федерации в целях защиты интересов Российской Федерации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граждан, поддержания международного мира и безопасности;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оправдание осуществления экстремистской деятельности, включая террористическую деятельность;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предложение о приобретении поддельного документа, предоставляющего права или освобождающего от обязанностей, информационных материалов иностранной или международной неправительственной организации, деятельность которой признана нежелательной на территории Российской Федерации и т.д. 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прокурор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 или его заместители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обращаются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требованием о принятии мер по ограничению доступа к информационным ресурсам, распространяющим такую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80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основании обращения обязан незамедлительно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372" y="1690688"/>
            <a:ext cx="10515600" cy="435133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основании обращения обязан незамедлительно: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направить по системе взаимодействия операторам связи требование о принятии мер по ограничению доступа к информационному ресурсу, на котором размещена распространяемая с нарушением закона информация.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определить провайдера хостинга или иное лицо, обеспечивающее размещение указанного информационного ресурса, обслуживающего владельца сайта, на котором размещена распространяемая с нарушением закона информация;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направить провайдеру хостинга уведомление в электронном виде на русском и английском языках о нарушении порядка распространения информации и с требованием принять меры по удалению такой информации;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зафиксировать дату и время направления уведомления провайдеру хостинга или иному лицу в соответствующей информационной системе.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559" y="1415427"/>
            <a:ext cx="10515600" cy="435133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по системе взаимодействия требования Роскомнадзора о принятии мер по ограничению доступа оператор связи,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незамедлительно ограничить доступ к информационному ресурсу,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к сайту в сети "Интернет",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котором размещена распространяемая с нарушением закона информация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отказа или бездействия владельца информационного ресурса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провайдер хостинга обязаны ограничить доступ к соответствующему информационному ресурсу незамедлительно по истечении суток с момента получения уведомления.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Владелец информационного ресурса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удаления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распространяемой с нарушением закона информации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уведомление об этом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Привлечение к административной ответственности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по ч. 1 ст. 13.41 КоАП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административного штрафа на граждан в размере от пятидесяти тысяч до ста тысяч рублей; на должностных лиц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двухсот тысяч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четырехсот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тысяч рублей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на юридических лиц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восьмисот тысяч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миллионов рублей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по ч. 2 ст. 13.41 КоАП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административного штрафа на граждан в размере от пятидесяти тысяч до ста тысяч рублей; на должностных лиц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двухсот тысяч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четырехсот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тысяч рублей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на юридических лиц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восьмисот тысяч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миллионов рублей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631640" y="116640"/>
            <a:ext cx="601272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Нарушения выявленные Управлением Роскомнадзора по Республике Крым и г. </a:t>
            </a:r>
            <a:r>
              <a:rPr lang="ru-RU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Севастополь в 2022году</a:t>
            </a: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472074"/>
              </p:ext>
            </p:extLst>
          </p:nvPr>
        </p:nvGraphicFramePr>
        <p:xfrm>
          <a:off x="381000" y="1327785"/>
          <a:ext cx="11430000" cy="532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84658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78" y="2029705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3834" y="409545"/>
            <a:ext cx="7855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Республике Крым и г. Севастополь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47900" y="2276475"/>
            <a:ext cx="7153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5109" y="381456"/>
            <a:ext cx="8744989" cy="384717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Республике Крым и г. Севастополь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390650" y="3322638"/>
            <a:ext cx="9144000" cy="2387600"/>
          </a:xfrm>
        </p:spPr>
        <p:txBody>
          <a:bodyPr>
            <a:noAutofit/>
          </a:bodyPr>
          <a:lstStyle/>
          <a:p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Недопущение случаев публикации в материалах информации о способах, методах изготовления и использования, а также местах приобретения наркотических средств, психотропных веществ и их </a:t>
            </a:r>
            <a:r>
              <a:rPr lang="ru-RU" altLang="ru-RU" sz="4000" dirty="0" err="1" smtClean="0">
                <a:latin typeface="Times New Roman" pitchFamily="18" charset="0"/>
                <a:cs typeface="Times New Roman" pitchFamily="18" charset="0"/>
              </a:rPr>
              <a:t>прекурсоров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390650" y="3322638"/>
            <a:ext cx="9144000" cy="2387600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47409" y="1277904"/>
            <a:ext cx="10273141" cy="14271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algn="just" eaLnBrk="1" hangingPunct="1">
              <a:defRPr/>
            </a:pP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08.01.1998 № 3–ФЗ «О наркотических средствах и психотропных веществах»</a:t>
            </a:r>
            <a:r>
              <a:rPr lang="ru-RU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Статья 1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дает определение основным понятиям в этой сфере. Статья 46 Закона запрещает пропаганду в сфере оборота наркотических средств, психотропных веществ и их прекурсоров, новых потенциально опасных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веществ и в сфере культивирования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наркосодержащих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растений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2188" y="2819400"/>
            <a:ext cx="11809312" cy="20478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eaLnBrk="1" hangingPunct="1">
              <a:defRPr/>
            </a:pP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 Российской Федерации от 27 декабря 1991 года № 2124-I «О средствах массовой информации»</a:t>
            </a:r>
            <a:r>
              <a:rPr lang="ru-RU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Частью 3 статьи 4 Закона о СМИ запрещается распространение в средствах массовой информации, а также в информационно-телекоммуникационных сетях:</a:t>
            </a:r>
          </a:p>
          <a:p>
            <a:pPr eaLnBrk="1" hangingPunct="1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сведений о способах, методах разработки, изготовления и использования, местах приобретения наркотических средств, психотропных веществ и их прекурсоров;</a:t>
            </a:r>
          </a:p>
          <a:p>
            <a:pPr eaLnBrk="1" hangingPunct="1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пропаганды каких-либо преимуществ использования отдельных наркотических средств, психотропных веществ, их аналогов и прекурсоров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0976" y="5039088"/>
            <a:ext cx="11799026" cy="15712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eaLnBrk="1" hangingPunct="1">
              <a:defRPr/>
            </a:pP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29.12.2010 № 436-ФЗ «О защите детей от информации, причиняющей вред их здоровью и развитию»</a:t>
            </a:r>
            <a:r>
              <a:rPr lang="ru-RU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Пункт 2 части 2 статьи 5 «Виды информации, причиняющей вред здоровью и (или) развитию» к информации, запрещенной для распространения среди детей, относит информацию, способную вызвать у детей желание употребить наркотические средства, психотропные и (или) одурманивающие вещества…».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7463"/>
            <a:ext cx="1544638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66775" y="239152"/>
            <a:ext cx="8534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Правовые основы государственной политики в сфере оборота наркотических средств, психотропных веществ и их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прекурсоров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66775" y="315352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ошибки, приводящие к нарушениям законодательства при освещении темы наркотиков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8780" y="1426351"/>
            <a:ext cx="10369152" cy="960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Распространение высказываний, являющихся пропагандой каких-либо преимуществ использования отдельных наркотических средств, психотропных веществ, их аналогов и прекурсоров.  </a:t>
            </a:r>
            <a:endParaRPr lang="ru-RU" sz="21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5100" y="2482380"/>
            <a:ext cx="10369152" cy="41604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algn="just" eaLnBrk="1" hangingPunct="1">
              <a:defRPr/>
            </a:pPr>
            <a:r>
              <a:rPr lang="ru-RU" sz="2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Раскрытие мест изготовления и приобретения наркотических средств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23137" y="3010350"/>
            <a:ext cx="10369152" cy="7680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algn="just" eaLnBrk="1" hangingPunct="1">
              <a:defRPr/>
            </a:pPr>
            <a:r>
              <a:rPr lang="ru-RU" sz="2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Раскрытие способов, методов разработки, изготовления и использования наркотических средств</a:t>
            </a:r>
            <a:endParaRPr lang="ru-RU" sz="210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37399" y="3874351"/>
            <a:ext cx="10369152" cy="6720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algn="just" eaLnBrk="1" hangingPunct="1">
              <a:defRPr/>
            </a:pPr>
            <a:r>
              <a:rPr lang="ru-RU" sz="2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Раскрытие сведений о лекарственных средствах, использование которых может вызвать наркотический эффект</a:t>
            </a:r>
            <a:endParaRPr lang="ru-RU" sz="2100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37399" y="4642351"/>
            <a:ext cx="10369152" cy="3840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algn="just" eaLnBrk="1" hangingPunct="1">
              <a:defRPr/>
            </a:pPr>
            <a:r>
              <a:rPr lang="ru-RU" sz="2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Сообщения о потребителях наркотиков, добившихся славы или успеха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37399" y="5122350"/>
            <a:ext cx="10369152" cy="4800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algn="just" eaLnBrk="1" hangingPunct="1">
              <a:defRPr/>
            </a:pPr>
            <a:r>
              <a:rPr lang="ru-RU" sz="2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Фиксация позитивного эффекта от потребления наркотиков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28780" y="5698351"/>
            <a:ext cx="10369152" cy="44198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algn="just" eaLnBrk="1" hangingPunct="1">
              <a:defRPr/>
            </a:pPr>
            <a:r>
              <a:rPr lang="ru-RU" sz="2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Привлечение внимания к огромным прибылям наркобизнесменов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37401" y="6247607"/>
            <a:ext cx="10380331" cy="3840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algn="just" eaLnBrk="1" hangingPunct="1">
              <a:defRPr/>
            </a:pPr>
            <a:r>
              <a:rPr lang="ru-RU" sz="2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Преуменьшение вреда от потребления наркотиков</a:t>
            </a:r>
          </a:p>
        </p:txBody>
      </p:sp>
      <p:sp>
        <p:nvSpPr>
          <p:cNvPr id="20" name="Овал 19"/>
          <p:cNvSpPr/>
          <p:nvPr/>
        </p:nvSpPr>
        <p:spPr>
          <a:xfrm>
            <a:off x="354330" y="1695449"/>
            <a:ext cx="293369" cy="3143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44805" y="2476499"/>
            <a:ext cx="293369" cy="3143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63855" y="3228974"/>
            <a:ext cx="293369" cy="3143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73380" y="4048124"/>
            <a:ext cx="293369" cy="3143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73380" y="4667249"/>
            <a:ext cx="293369" cy="3143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82905" y="5181599"/>
            <a:ext cx="293369" cy="3143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92430" y="5781674"/>
            <a:ext cx="293369" cy="3143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92430" y="6305549"/>
            <a:ext cx="293369" cy="3143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66775" y="315352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нарушению законодательства не относятся материалы, если в них: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91669" y="1314450"/>
            <a:ext cx="8647906" cy="536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anchor="ctr"/>
          <a:lstStyle/>
          <a:p>
            <a:pPr algn="just" eaLnBrk="1" hangingPunct="1">
              <a:defRPr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Осуждение наркотических веществ;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Указываются отрицательные последствия их употребления;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Новости о задержании преступников;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Способы изготовления описаны поверхностно;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Места приобретения указаны без конкретных адресов и телефонов.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2967989"/>
            <a:ext cx="3239308" cy="134661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800000" rev="0"/>
            </a:camera>
            <a:lightRig rig="threePt" dir="t"/>
          </a:scene3d>
          <a:ex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49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66775" y="315352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Ответственность за нарушение за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антинаркотического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законодательства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0267" y="1466850"/>
            <a:ext cx="10273141" cy="15359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2" rIns="121885" bIns="60942" anchor="ctr"/>
          <a:lstStyle/>
          <a:p>
            <a:pPr algn="just" eaLnBrk="1" hangingPunct="1">
              <a:defRPr/>
            </a:pP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Кодекс Российской Федерации об административных правонарушениях</a:t>
            </a: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Частью 1 статьи 6.13 КоАП РФ предусмотрена административная ответственность за пропаганду либо незаконную рекламу наркотических средств, психотропных веществ или их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прекурсоров и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влечет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наложение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административного штрафа на граждан в размере от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четырех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тысяч до пяти тысяч рублей с конфискацией рекламной продукции и оборудования, использованного для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ее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изготовления; на должностных лиц - от сорока тысяч до пятидесяти тысяч рублей 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2688" y="3238501"/>
            <a:ext cx="10390087" cy="17576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2" rIns="121885" bIns="60942" anchor="ctr"/>
          <a:lstStyle/>
          <a:p>
            <a:pPr eaLnBrk="1" hangingPunct="1">
              <a:defRPr/>
            </a:pP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Предупреждение </a:t>
            </a:r>
            <a:r>
              <a:rPr lang="ru-RU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Роскомнадзора</a:t>
            </a:r>
            <a:r>
              <a:rPr lang="ru-RU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ru-RU" sz="1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случае неоднократных нарушений в течение двенадцати месяцев, по поводу которых делались такие предупреждения Роскомнадзор может инициировать </a:t>
            </a:r>
            <a:r>
              <a:rPr lang="ru-RU" sz="21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прекращение деятельности СМИ через суд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1252" y="5229225"/>
            <a:ext cx="10604873" cy="14382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2" rIns="121885" bIns="60942" anchor="ctr"/>
          <a:lstStyle/>
          <a:p>
            <a:pPr eaLnBrk="1" hangingPunct="1">
              <a:defRPr/>
            </a:pP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Уголовный кодекс Российской Федерации</a:t>
            </a:r>
            <a:r>
              <a:rPr lang="ru-RU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Статья 230.  «Склонение к потреблению наркотических средств, психотропных веществ или их аналогов».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38200" y="477277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по Республике Крым и г. Севастополь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24125" y="2808357"/>
            <a:ext cx="74961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Порядок распространения материалов и сообщений иностранных агентов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9648</TotalTime>
  <Words>2502</Words>
  <Application>Microsoft Office PowerPoint</Application>
  <PresentationFormat>Широкоэкранный</PresentationFormat>
  <Paragraphs>237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    Рассматриваемые вопросы: 1. Недопущение случаев публикации в материалах информации о способах, методах изготовления и использования, а также местах приобретения наркотических средств, психотропных веществ и их прекурсоров. 2. Порядок распространения материалов и сообщений иностранных агентов. 3. Производство продукции СМИ, направленной на профилактику и предупреждение экстремистских проявлений. 4. Недопущение пропаганды нетрадиционных сексуальных отношений среди несовершеннолетних. 5. Ответственность за неудаление владельцем сайта или владельцем информационного ресурса в сети «Интернет» информации или интернет-страницы  </vt:lpstr>
      <vt:lpstr>Статистика по СМИ</vt:lpstr>
      <vt:lpstr>Недопущение случаев публикации в материалах информации о способах, методах изготовления и использования, а также местах приобретения наркотических средств, психотропных веществ и их прекурсоров.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Управление Роскомнадзора по Республике Крым и г. Севастополь</vt:lpstr>
      <vt:lpstr>Ст. 15.3 Федерального закона от 27.07.2006 N 149-ФЗ  "Об информации, информационных технологиях и о защите информации" определён следующий порядок ограничения доступа к информации, распространяемой с нарушением закона:</vt:lpstr>
      <vt:lpstr>Роскомнадзор на основании обращения обязан незамедлительно:</vt:lpstr>
      <vt:lpstr>Презентация PowerPoint</vt:lpstr>
      <vt:lpstr>Привлечение к административной ответственности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закон Российской Федерации от 29.07.2017 «О внесении изменений в Закон Российской Федерации «О средствах массовой информации</dc:title>
  <dc:creator>User</dc:creator>
  <cp:lastModifiedBy>RKN82</cp:lastModifiedBy>
  <cp:revision>455</cp:revision>
  <cp:lastPrinted>2021-05-20T04:23:36Z</cp:lastPrinted>
  <dcterms:created xsi:type="dcterms:W3CDTF">2017-10-18T11:26:57Z</dcterms:created>
  <dcterms:modified xsi:type="dcterms:W3CDTF">2022-11-16T11:53:57Z</dcterms:modified>
</cp:coreProperties>
</file>