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71" r:id="rId1"/>
  </p:sldMasterIdLst>
  <p:notesMasterIdLst>
    <p:notesMasterId r:id="rId39"/>
  </p:notesMasterIdLst>
  <p:sldIdLst>
    <p:sldId id="256" r:id="rId2"/>
    <p:sldId id="380" r:id="rId3"/>
    <p:sldId id="415" r:id="rId4"/>
    <p:sldId id="414" r:id="rId5"/>
    <p:sldId id="416" r:id="rId6"/>
    <p:sldId id="418" r:id="rId7"/>
    <p:sldId id="420" r:id="rId8"/>
    <p:sldId id="422" r:id="rId9"/>
    <p:sldId id="423" r:id="rId10"/>
    <p:sldId id="458" r:id="rId11"/>
    <p:sldId id="459" r:id="rId12"/>
    <p:sldId id="460" r:id="rId13"/>
    <p:sldId id="461" r:id="rId14"/>
    <p:sldId id="462" r:id="rId15"/>
    <p:sldId id="463" r:id="rId16"/>
    <p:sldId id="464" r:id="rId17"/>
    <p:sldId id="465" r:id="rId18"/>
    <p:sldId id="468" r:id="rId19"/>
    <p:sldId id="457" r:id="rId20"/>
    <p:sldId id="424" r:id="rId21"/>
    <p:sldId id="426" r:id="rId22"/>
    <p:sldId id="427" r:id="rId23"/>
    <p:sldId id="444" r:id="rId24"/>
    <p:sldId id="432" r:id="rId25"/>
    <p:sldId id="431" r:id="rId26"/>
    <p:sldId id="430" r:id="rId27"/>
    <p:sldId id="445" r:id="rId28"/>
    <p:sldId id="436" r:id="rId29"/>
    <p:sldId id="435" r:id="rId30"/>
    <p:sldId id="437" r:id="rId31"/>
    <p:sldId id="439" r:id="rId32"/>
    <p:sldId id="440" r:id="rId33"/>
    <p:sldId id="441" r:id="rId34"/>
    <p:sldId id="442" r:id="rId35"/>
    <p:sldId id="443" r:id="rId36"/>
    <p:sldId id="469" r:id="rId37"/>
    <p:sldId id="438" r:id="rId38"/>
  </p:sldIdLst>
  <p:sldSz cx="12192000" cy="6858000"/>
  <p:notesSz cx="6797675" cy="9926638"/>
  <p:defaultTextStyle>
    <a:defPPr>
      <a:defRPr lang="en-US"/>
    </a:defPPr>
    <a:lvl1pPr marL="0" algn="l" defTabSz="4566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627" algn="l" defTabSz="4566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312" algn="l" defTabSz="4566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9968" algn="l" defTabSz="4566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6624" algn="l" defTabSz="4566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3310" algn="l" defTabSz="4566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9934" algn="l" defTabSz="4566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6560" algn="l" defTabSz="4566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3187" algn="l" defTabSz="4566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12" autoAdjust="0"/>
    <p:restoredTop sz="95411" autoAdjust="0"/>
  </p:normalViewPr>
  <p:slideViewPr>
    <p:cSldViewPr snapToGrid="0">
      <p:cViewPr varScale="1">
        <p:scale>
          <a:sx n="85" d="100"/>
          <a:sy n="85" d="100"/>
        </p:scale>
        <p:origin x="307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587050441205287E-2"/>
          <c:y val="3.2063057967798056E-2"/>
          <c:w val="0.94288883323119821"/>
          <c:h val="0.848420533726337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spPr>
            <a:solidFill>
              <a:srgbClr val="FF0000"/>
            </a:solidFill>
            <a:ln w="15875">
              <a:solidFill>
                <a:schemeClr val="bg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7030A0"/>
              </a:solidFill>
              <a:ln w="15875">
                <a:solidFill>
                  <a:schemeClr val="bg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009900"/>
              </a:solidFill>
              <a:ln w="15875">
                <a:solidFill>
                  <a:schemeClr val="bg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Лист1!$A$3:$A$5</c:f>
              <c:strCache>
                <c:ptCount val="3"/>
                <c:pt idx="0">
                  <c:v>телеканалы, телепрограммы</c:v>
                </c:pt>
                <c:pt idx="1">
                  <c:v>радиоканалы, радиопрограммы</c:v>
                </c:pt>
                <c:pt idx="2">
                  <c:v>количество лицензий на вещание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27</c:v>
                </c:pt>
                <c:pt idx="1">
                  <c:v>19</c:v>
                </c:pt>
                <c:pt idx="2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overlap val="-20"/>
        <c:axId val="185396776"/>
        <c:axId val="185397952"/>
      </c:barChart>
      <c:catAx>
        <c:axId val="1853967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17375E"/>
                </a:solidFill>
                <a:latin typeface="Times New Roman" pitchFamily="18" charset="0"/>
                <a:ea typeface="Arial Narrow" charset="0"/>
                <a:cs typeface="Times New Roman" pitchFamily="18" charset="0"/>
              </a:defRPr>
            </a:pPr>
            <a:endParaRPr lang="ru-RU"/>
          </a:p>
        </c:txPr>
        <c:crossAx val="185397952"/>
        <c:crosses val="autoZero"/>
        <c:auto val="1"/>
        <c:lblAlgn val="ctr"/>
        <c:lblOffset val="100"/>
        <c:noMultiLvlLbl val="0"/>
      </c:catAx>
      <c:valAx>
        <c:axId val="18539795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7375E"/>
                </a:solidFill>
                <a:latin typeface="Times New Roman" pitchFamily="18" charset="0"/>
                <a:ea typeface="Arial Narrow" charset="0"/>
                <a:cs typeface="Times New Roman" pitchFamily="18" charset="0"/>
              </a:defRPr>
            </a:pPr>
            <a:endParaRPr lang="ru-RU"/>
          </a:p>
        </c:txPr>
        <c:crossAx val="185396776"/>
        <c:crosses val="autoZero"/>
        <c:crossBetween val="between"/>
      </c:valAx>
      <c:spPr>
        <a:solidFill>
          <a:schemeClr val="bg1">
            <a:lumMod val="8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1686010997983985E-2"/>
          <c:y val="2.0390292679371157E-2"/>
          <c:w val="0.94831398900201602"/>
          <c:h val="0.9551413561053834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-0.13369222076407117"/>
                  <c:y val="7.7725834108222924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8256298238272881"/>
                  <c:y val="-9.5580701085694747E-3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92669465924786"/>
                      <c:h val="0.46264562602533471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11538440507436566"/>
                  <c:y val="-0.17559481662841983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7547262321376494"/>
                  <c:y val="0.1058038519832908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5B9BD5"/>
                </a:solidFill>
                <a:round/>
              </a:ln>
              <a:effectLst>
                <a:outerShdw blurRad="50800" dist="38100" dir="2700000" algn="tl" rotWithShape="0">
                  <a:srgbClr val="5B9BD5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Нарушение порядка объявления выходных данных</c:v>
                </c:pt>
                <c:pt idx="1">
                  <c:v>Нарушение территории распространения телеканала и радиоканала</c:v>
                </c:pt>
                <c:pt idx="2">
                  <c:v>Неисполнение обязанности трансляции социальной рекламы о вреде потребления табака при демонстрации аудиовизуальных произведений, включая теле- и видеофильмы, теле-, видео- и кинохроникальных программ, в которых осуществляется демонстрация табачных изделий</c:v>
                </c:pt>
                <c:pt idx="3">
                  <c:v>Неосуществление вещания на выделенных конкретных радиочастотах – в случае наземного эфирного, спутникового вещания</c:v>
                </c:pt>
                <c:pt idx="4">
                  <c:v>Несоблюдение объемов вещания</c:v>
                </c:pt>
                <c:pt idx="5">
                  <c:v>Несоблюдение программной направленности телеканала или радиоканала или нарушение программной концепции вещания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DE511-FD99-4ED9-89FB-A12D1BE2C61E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EF22A-4F31-4CC8-AD9A-1D77D506DF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308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627" algn="l" defTabSz="913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312" algn="l" defTabSz="913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968" algn="l" defTabSz="913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624" algn="l" defTabSz="913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10" algn="l" defTabSz="913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934" algn="l" defTabSz="913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560" algn="l" defTabSz="913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187" algn="l" defTabSz="913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EF22A-4F31-4CC8-AD9A-1D77D506DF9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9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627" indent="0" algn="ctr">
              <a:buNone/>
              <a:defRPr sz="2000"/>
            </a:lvl2pPr>
            <a:lvl3pPr marL="913312" indent="0" algn="ctr">
              <a:buNone/>
              <a:defRPr sz="1900"/>
            </a:lvl3pPr>
            <a:lvl4pPr marL="1369968" indent="0" algn="ctr">
              <a:buNone/>
              <a:defRPr sz="1600"/>
            </a:lvl4pPr>
            <a:lvl5pPr marL="1826624" indent="0" algn="ctr">
              <a:buNone/>
              <a:defRPr sz="1600"/>
            </a:lvl5pPr>
            <a:lvl6pPr marL="2283310" indent="0" algn="ctr">
              <a:buNone/>
              <a:defRPr sz="1600"/>
            </a:lvl6pPr>
            <a:lvl7pPr marL="2739934" indent="0" algn="ctr">
              <a:buNone/>
              <a:defRPr sz="1600"/>
            </a:lvl7pPr>
            <a:lvl8pPr marL="3196560" indent="0" algn="ctr">
              <a:buNone/>
              <a:defRPr sz="1600"/>
            </a:lvl8pPr>
            <a:lvl9pPr marL="3653187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AC310-318E-470C-B553-9FF7B26C2E13}" type="datetime1">
              <a:rPr lang="en-US" smtClean="0"/>
              <a:t>11/23/2022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95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1B9A-2C48-49A8-A565-D5D8C2ACE4B3}" type="datetime1">
              <a:rPr lang="en-US" smtClean="0"/>
              <a:t>11/23/2022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140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89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89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2639-06B0-41E4-B795-74B5E49508CE}" type="datetime1">
              <a:rPr lang="en-US" smtClean="0"/>
              <a:t>11/23/2022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148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42E5-88B1-4A8B-850A-57B92E0AA046}" type="datetime1">
              <a:rPr lang="en-US" smtClean="0"/>
              <a:t>11/23/2022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853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80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6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3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9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6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9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6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31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38B0-0446-4AF9-8DA4-70CBF01F22CF}" type="datetime1">
              <a:rPr lang="en-US" smtClean="0"/>
              <a:t>11/23/2022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640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08619-810D-48A8-A100-04AE49481844}" type="datetime1">
              <a:rPr lang="en-US" smtClean="0"/>
              <a:t>11/23/2022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20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27" indent="0">
              <a:buNone/>
              <a:defRPr sz="2000" b="1"/>
            </a:lvl2pPr>
            <a:lvl3pPr marL="913312" indent="0">
              <a:buNone/>
              <a:defRPr sz="1900" b="1"/>
            </a:lvl3pPr>
            <a:lvl4pPr marL="1369968" indent="0">
              <a:buNone/>
              <a:defRPr sz="1600" b="1"/>
            </a:lvl4pPr>
            <a:lvl5pPr marL="1826624" indent="0">
              <a:buNone/>
              <a:defRPr sz="1600" b="1"/>
            </a:lvl5pPr>
            <a:lvl6pPr marL="2283310" indent="0">
              <a:buNone/>
              <a:defRPr sz="1600" b="1"/>
            </a:lvl6pPr>
            <a:lvl7pPr marL="2739934" indent="0">
              <a:buNone/>
              <a:defRPr sz="1600" b="1"/>
            </a:lvl7pPr>
            <a:lvl8pPr marL="3196560" indent="0">
              <a:buNone/>
              <a:defRPr sz="1600" b="1"/>
            </a:lvl8pPr>
            <a:lvl9pPr marL="365318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27" indent="0">
              <a:buNone/>
              <a:defRPr sz="2000" b="1"/>
            </a:lvl2pPr>
            <a:lvl3pPr marL="913312" indent="0">
              <a:buNone/>
              <a:defRPr sz="1900" b="1"/>
            </a:lvl3pPr>
            <a:lvl4pPr marL="1369968" indent="0">
              <a:buNone/>
              <a:defRPr sz="1600" b="1"/>
            </a:lvl4pPr>
            <a:lvl5pPr marL="1826624" indent="0">
              <a:buNone/>
              <a:defRPr sz="1600" b="1"/>
            </a:lvl5pPr>
            <a:lvl6pPr marL="2283310" indent="0">
              <a:buNone/>
              <a:defRPr sz="1600" b="1"/>
            </a:lvl6pPr>
            <a:lvl7pPr marL="2739934" indent="0">
              <a:buNone/>
              <a:defRPr sz="1600" b="1"/>
            </a:lvl7pPr>
            <a:lvl8pPr marL="3196560" indent="0">
              <a:buNone/>
              <a:defRPr sz="1600" b="1"/>
            </a:lvl8pPr>
            <a:lvl9pPr marL="365318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66BF-D352-46AA-BF8D-69645B6C2B25}" type="datetime1">
              <a:rPr lang="en-US" smtClean="0"/>
              <a:t>11/23/2022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182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AA1F8-70B8-44AD-8282-936E6870B8DF}" type="datetime1">
              <a:rPr lang="en-US" smtClean="0"/>
              <a:t>11/23/2022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383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1E2E-5197-45BB-82E3-BEE4FFE664B0}" type="datetime1">
              <a:rPr lang="en-US" smtClean="0"/>
              <a:t>11/23/2022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555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8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627" indent="0">
              <a:buNone/>
              <a:defRPr sz="1500"/>
            </a:lvl2pPr>
            <a:lvl3pPr marL="913312" indent="0">
              <a:buNone/>
              <a:defRPr sz="1200"/>
            </a:lvl3pPr>
            <a:lvl4pPr marL="1369968" indent="0">
              <a:buNone/>
              <a:defRPr sz="1100"/>
            </a:lvl4pPr>
            <a:lvl5pPr marL="1826624" indent="0">
              <a:buNone/>
              <a:defRPr sz="1100"/>
            </a:lvl5pPr>
            <a:lvl6pPr marL="2283310" indent="0">
              <a:buNone/>
              <a:defRPr sz="1100"/>
            </a:lvl6pPr>
            <a:lvl7pPr marL="2739934" indent="0">
              <a:buNone/>
              <a:defRPr sz="1100"/>
            </a:lvl7pPr>
            <a:lvl8pPr marL="3196560" indent="0">
              <a:buNone/>
              <a:defRPr sz="1100"/>
            </a:lvl8pPr>
            <a:lvl9pPr marL="365318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7888-E195-4D87-9CFB-05FDE8F8B8B3}" type="datetime1">
              <a:rPr lang="en-US" smtClean="0"/>
              <a:t>11/23/2022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04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8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627" indent="0">
              <a:buNone/>
              <a:defRPr sz="2800"/>
            </a:lvl2pPr>
            <a:lvl3pPr marL="913312" indent="0">
              <a:buNone/>
              <a:defRPr sz="2400"/>
            </a:lvl3pPr>
            <a:lvl4pPr marL="1369968" indent="0">
              <a:buNone/>
              <a:defRPr sz="2000"/>
            </a:lvl4pPr>
            <a:lvl5pPr marL="1826624" indent="0">
              <a:buNone/>
              <a:defRPr sz="2000"/>
            </a:lvl5pPr>
            <a:lvl6pPr marL="2283310" indent="0">
              <a:buNone/>
              <a:defRPr sz="2000"/>
            </a:lvl6pPr>
            <a:lvl7pPr marL="2739934" indent="0">
              <a:buNone/>
              <a:defRPr sz="2000"/>
            </a:lvl7pPr>
            <a:lvl8pPr marL="3196560" indent="0">
              <a:buNone/>
              <a:defRPr sz="2000"/>
            </a:lvl8pPr>
            <a:lvl9pPr marL="3653187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627" indent="0">
              <a:buNone/>
              <a:defRPr sz="1500"/>
            </a:lvl2pPr>
            <a:lvl3pPr marL="913312" indent="0">
              <a:buNone/>
              <a:defRPr sz="1200"/>
            </a:lvl3pPr>
            <a:lvl4pPr marL="1369968" indent="0">
              <a:buNone/>
              <a:defRPr sz="1100"/>
            </a:lvl4pPr>
            <a:lvl5pPr marL="1826624" indent="0">
              <a:buNone/>
              <a:defRPr sz="1100"/>
            </a:lvl5pPr>
            <a:lvl6pPr marL="2283310" indent="0">
              <a:buNone/>
              <a:defRPr sz="1100"/>
            </a:lvl6pPr>
            <a:lvl7pPr marL="2739934" indent="0">
              <a:buNone/>
              <a:defRPr sz="1100"/>
            </a:lvl7pPr>
            <a:lvl8pPr marL="3196560" indent="0">
              <a:buNone/>
              <a:defRPr sz="1100"/>
            </a:lvl8pPr>
            <a:lvl9pPr marL="365318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E77D-8921-4C48-9930-457298A15C2D}" type="datetime1">
              <a:rPr lang="en-US" smtClean="0"/>
              <a:t>11/23/2022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435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44" tIns="45718" rIns="91344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44" tIns="45718" rIns="91344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44" tIns="45718" rIns="91344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F2D61-A460-4E7D-83ED-740A608E5AAB}" type="datetime1">
              <a:rPr lang="en-US" smtClean="0"/>
              <a:t>11/23/2022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44" tIns="45718" rIns="91344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44" tIns="45718" rIns="91344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6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hf hdr="0" ftr="0" dt="0"/>
  <p:txStyles>
    <p:titleStyle>
      <a:lvl1pPr algn="l" defTabSz="91331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44" indent="-228344" algn="l" defTabSz="91331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030" indent="-228344" algn="l" defTabSz="913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654" indent="-228344" algn="l" defTabSz="913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80" indent="-228344" algn="l" defTabSz="913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907" indent="-228344" algn="l" defTabSz="913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592" indent="-228344" algn="l" defTabSz="913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248" indent="-228344" algn="l" defTabSz="913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904" indent="-228344" algn="l" defTabSz="913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590" indent="-228344" algn="l" defTabSz="913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3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27" algn="l" defTabSz="9133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12" algn="l" defTabSz="9133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68" algn="l" defTabSz="9133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24" algn="l" defTabSz="9133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310" algn="l" defTabSz="9133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34" algn="l" defTabSz="9133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60" algn="l" defTabSz="9133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187" algn="l" defTabSz="9133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injust.gov.ru/ru/pages/reestr-nezaregistrirovannyh-obshestvennyh-obedinenij-vypolnyayushih-funkcii-inostrannogo-agenta/" TargetMode="External"/><Relationship Id="rId2" Type="http://schemas.openxmlformats.org/officeDocument/2006/relationships/hyperlink" Target="http://unro.minjust.ru/NKOForeignAgent.aspx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injust.gov.ru/ru/activity/directions/942/spisok-lic-vypolnyayushih-funkcii-inostrannogo-agenta/?hash=cfa8947a-b36e-447a-aca0-dcf06a53cf4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minjust.gov.ru/ru/documents/7755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0402" y="398552"/>
            <a:ext cx="8744989" cy="384717"/>
          </a:xfrm>
          <a:prstGeom prst="rect">
            <a:avLst/>
          </a:prstGeom>
          <a:noFill/>
        </p:spPr>
        <p:txBody>
          <a:bodyPr wrap="square" lIns="91344" tIns="45718" rIns="91344" bIns="45718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Роскомнадзора по Республике Крым и г. Севастопол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</a:p>
        </p:txBody>
      </p:sp>
      <p:pic>
        <p:nvPicPr>
          <p:cNvPr id="1026" name="Picture 2" descr="F:\РКН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752975" y="1238251"/>
            <a:ext cx="2028825" cy="9446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52402" y="2741702"/>
            <a:ext cx="8744989" cy="1477323"/>
          </a:xfrm>
          <a:prstGeom prst="rect">
            <a:avLst/>
          </a:prstGeom>
          <a:noFill/>
        </p:spPr>
        <p:txBody>
          <a:bodyPr wrap="square" lIns="91344" tIns="45718" rIns="91344" bIns="45718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еминар-совещание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представителей вещателей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3124" y="5951627"/>
            <a:ext cx="7429501" cy="384717"/>
          </a:xfrm>
          <a:prstGeom prst="rect">
            <a:avLst/>
          </a:prstGeom>
          <a:noFill/>
        </p:spPr>
        <p:txBody>
          <a:bodyPr wrap="square" lIns="91344" tIns="45718" rIns="91344" bIns="45718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Севастополь, 2022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98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66732" y="233772"/>
            <a:ext cx="9784728" cy="7680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597" tIns="60798" rIns="121597" bIns="60798" anchor="ctr"/>
          <a:lstStyle/>
          <a:p>
            <a:pPr algn="ctr" eaLnBrk="1" hangingPunct="1">
              <a:defRPr/>
            </a:pPr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Виды ИНОСТРАННЫХ АГЕНТОВ: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4963" y="1362075"/>
            <a:ext cx="3208337" cy="4764088"/>
          </a:xfrm>
          <a:prstGeom prst="rect">
            <a:avLst/>
          </a:prstGeom>
          <a:noFill/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lIns="152369" tIns="76183" rIns="152369" bIns="76183" anchor="ctr"/>
          <a:lstStyle/>
          <a:p>
            <a:pPr algn="ctr" defTabSz="1523749">
              <a:defRPr/>
            </a:pPr>
            <a:r>
              <a:rPr lang="ru-RU" sz="3000" b="1" kern="0" dirty="0">
                <a:solidFill>
                  <a:prstClr val="black"/>
                </a:solidFill>
                <a:latin typeface="Calibri"/>
              </a:rPr>
              <a:t>НКО - некоммерческая организация, выполняющая функции иностранного агента</a:t>
            </a:r>
          </a:p>
          <a:p>
            <a:pPr algn="ctr" defTabSz="1523749">
              <a:defRPr/>
            </a:pPr>
            <a:r>
              <a:rPr lang="ru-RU" i="1" kern="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algn="ctr" defTabSz="1523749">
              <a:defRPr/>
            </a:pPr>
            <a:r>
              <a:rPr lang="ru-RU" sz="1600" b="1" i="1" kern="0" dirty="0">
                <a:solidFill>
                  <a:srgbClr val="FF0000"/>
                </a:solidFill>
                <a:latin typeface="Calibri"/>
              </a:rPr>
              <a:t>Федеральный закон </a:t>
            </a:r>
          </a:p>
          <a:p>
            <a:pPr algn="ctr" defTabSz="1523749">
              <a:defRPr/>
            </a:pPr>
            <a:r>
              <a:rPr lang="ru-RU" sz="1600" b="1" i="1" kern="0" dirty="0">
                <a:solidFill>
                  <a:srgbClr val="FF0000"/>
                </a:solidFill>
                <a:latin typeface="Calibri"/>
              </a:rPr>
              <a:t>от 12.01.1996 № 7-ФЗ </a:t>
            </a:r>
          </a:p>
          <a:p>
            <a:pPr algn="ctr" defTabSz="1523749">
              <a:defRPr/>
            </a:pPr>
            <a:r>
              <a:rPr lang="ru-RU" sz="1600" b="1" i="1" kern="0" dirty="0">
                <a:solidFill>
                  <a:srgbClr val="FF0000"/>
                </a:solidFill>
                <a:latin typeface="Calibri"/>
              </a:rPr>
              <a:t>«О некоммерческих организациях»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41763" y="1362075"/>
            <a:ext cx="3575050" cy="4764088"/>
          </a:xfrm>
          <a:prstGeom prst="rect">
            <a:avLst/>
          </a:prstGeom>
          <a:noFill/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lIns="152369" tIns="76183" rIns="152369" bIns="76183" anchor="ctr"/>
          <a:lstStyle/>
          <a:p>
            <a:pPr algn="ctr" defTabSz="1523749">
              <a:defRPr/>
            </a:pPr>
            <a:r>
              <a:rPr lang="ru-RU" sz="3000" b="1" kern="0" dirty="0">
                <a:solidFill>
                  <a:prstClr val="black"/>
                </a:solidFill>
                <a:latin typeface="Calibri"/>
              </a:rPr>
              <a:t>НОО - незарегистрированное общественное объединение, выполняющее функции иностранного агента</a:t>
            </a:r>
          </a:p>
          <a:p>
            <a:pPr algn="ctr" defTabSz="1523749">
              <a:defRPr/>
            </a:pPr>
            <a:endParaRPr lang="ru-RU" sz="1200" b="1" kern="0" dirty="0">
              <a:solidFill>
                <a:prstClr val="black"/>
              </a:solidFill>
              <a:latin typeface="Calibri"/>
            </a:endParaRPr>
          </a:p>
          <a:p>
            <a:pPr algn="ctr" defTabSz="1523749">
              <a:defRPr/>
            </a:pPr>
            <a:r>
              <a:rPr lang="ru-RU" sz="1600" b="1" i="1" kern="0" dirty="0">
                <a:solidFill>
                  <a:srgbClr val="FF0000"/>
                </a:solidFill>
                <a:latin typeface="Calibri"/>
              </a:rPr>
              <a:t>Федеральный закон </a:t>
            </a:r>
          </a:p>
          <a:p>
            <a:pPr algn="ctr" defTabSz="1523749">
              <a:defRPr/>
            </a:pPr>
            <a:r>
              <a:rPr lang="ru-RU" sz="1600" b="1" i="1" kern="0" dirty="0">
                <a:solidFill>
                  <a:srgbClr val="FF0000"/>
                </a:solidFill>
                <a:latin typeface="Calibri"/>
              </a:rPr>
              <a:t>от 19.05.1995 № 82-ФЗ </a:t>
            </a:r>
          </a:p>
          <a:p>
            <a:pPr algn="ctr" defTabSz="1523749">
              <a:defRPr/>
            </a:pPr>
            <a:r>
              <a:rPr lang="ru-RU" sz="1600" b="1" i="1" kern="0" dirty="0">
                <a:solidFill>
                  <a:srgbClr val="FF0000"/>
                </a:solidFill>
                <a:latin typeface="Calibri"/>
              </a:rPr>
              <a:t>«Об общественных объединениях»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991475" y="1362075"/>
            <a:ext cx="3768725" cy="4764088"/>
          </a:xfrm>
          <a:prstGeom prst="rect">
            <a:avLst/>
          </a:prstGeom>
          <a:noFill/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lIns="152369" tIns="76183" rIns="152369" bIns="76183" anchor="ctr"/>
          <a:lstStyle/>
          <a:p>
            <a:pPr algn="ctr" defTabSz="1523749">
              <a:defRPr/>
            </a:pPr>
            <a:r>
              <a:rPr lang="ru-RU" sz="3000" b="1" kern="0" dirty="0">
                <a:solidFill>
                  <a:prstClr val="black"/>
                </a:solidFill>
                <a:latin typeface="Calibri"/>
              </a:rPr>
              <a:t>ФИЗИЧЕСКОЕ ЛИЦО, выполняющее функции иностранного агента</a:t>
            </a:r>
          </a:p>
          <a:p>
            <a:pPr algn="ctr" defTabSz="1523749">
              <a:defRPr/>
            </a:pPr>
            <a:endParaRPr lang="ru-RU" b="1" kern="0" dirty="0">
              <a:solidFill>
                <a:prstClr val="black"/>
              </a:solidFill>
              <a:latin typeface="Calibri"/>
            </a:endParaRPr>
          </a:p>
          <a:p>
            <a:pPr algn="ctr" defTabSz="1523749">
              <a:defRPr/>
            </a:pPr>
            <a:endParaRPr lang="ru-RU" b="1" kern="0" dirty="0">
              <a:solidFill>
                <a:prstClr val="black"/>
              </a:solidFill>
              <a:latin typeface="Calibri"/>
            </a:endParaRPr>
          </a:p>
          <a:p>
            <a:pPr algn="ctr" defTabSz="1523749">
              <a:defRPr/>
            </a:pPr>
            <a:endParaRPr lang="ru-RU" b="1" kern="0" dirty="0">
              <a:solidFill>
                <a:prstClr val="black"/>
              </a:solidFill>
              <a:latin typeface="Calibri"/>
            </a:endParaRPr>
          </a:p>
          <a:p>
            <a:pPr algn="ctr" defTabSz="1523749">
              <a:defRPr/>
            </a:pPr>
            <a:r>
              <a:rPr lang="ru-RU" sz="1600" b="1" i="1" kern="0" dirty="0">
                <a:solidFill>
                  <a:srgbClr val="FF0000"/>
                </a:solidFill>
                <a:latin typeface="Calibri"/>
              </a:rPr>
              <a:t>Федеральный закон </a:t>
            </a:r>
          </a:p>
          <a:p>
            <a:pPr algn="ctr" defTabSz="1523749">
              <a:defRPr/>
            </a:pPr>
            <a:r>
              <a:rPr lang="ru-RU" sz="1600" b="1" i="1" kern="0" dirty="0">
                <a:solidFill>
                  <a:srgbClr val="FF0000"/>
                </a:solidFill>
                <a:latin typeface="Calibri"/>
              </a:rPr>
              <a:t>от 28.12.2012     № 272-ФЗ </a:t>
            </a:r>
          </a:p>
          <a:p>
            <a:pPr algn="ctr" defTabSz="1523749">
              <a:defRPr/>
            </a:pPr>
            <a:r>
              <a:rPr lang="ru-RU" sz="1600" b="1" i="1" kern="0" dirty="0">
                <a:solidFill>
                  <a:srgbClr val="FF0000"/>
                </a:solidFill>
                <a:latin typeface="Calibri"/>
              </a:rPr>
              <a:t>«О мерах воздействия на лиц, причастных к нарушениям основополагающих прав и свобод человека, прав и свобод граждан Российской Федерации»</a:t>
            </a:r>
          </a:p>
        </p:txBody>
      </p:sp>
    </p:spTree>
    <p:extLst>
      <p:ext uri="{BB962C8B-B14F-4D97-AF65-F5344CB8AC3E}">
        <p14:creationId xmlns:p14="http://schemas.microsoft.com/office/powerpoint/2010/main" val="2389891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47168" y="131483"/>
            <a:ext cx="9918700" cy="965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РЕЕСТРЫ Минюста России</a:t>
            </a:r>
          </a:p>
        </p:txBody>
      </p:sp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842963" y="1617663"/>
            <a:ext cx="10587037" cy="41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1900" dirty="0">
                <a:solidFill>
                  <a:srgbClr val="262626"/>
                </a:solidFill>
                <a:cs typeface="Arial" panose="020B0604020202020204" pitchFamily="34" charset="0"/>
              </a:rPr>
              <a:t>Реестр некоммерческих организаций, выполняющих функции иностранного агента: </a:t>
            </a:r>
          </a:p>
          <a:p>
            <a:pPr algn="just" eaLnBrk="1" hangingPunct="1"/>
            <a:endParaRPr lang="ru-RU" sz="1900" dirty="0">
              <a:solidFill>
                <a:srgbClr val="262626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en-US" sz="1900" b="1" dirty="0">
                <a:solidFill>
                  <a:srgbClr val="262626"/>
                </a:solidFill>
                <a:cs typeface="Arial" panose="020B0604020202020204" pitchFamily="34" charset="0"/>
                <a:hlinkClick r:id="rId2"/>
              </a:rPr>
              <a:t>http://unro.minjust.ru/NKOForeignAgent.aspx</a:t>
            </a:r>
            <a:r>
              <a:rPr lang="ru-RU" sz="1900" b="1" dirty="0">
                <a:solidFill>
                  <a:srgbClr val="262626"/>
                </a:solidFill>
                <a:cs typeface="Arial" panose="020B0604020202020204" pitchFamily="34" charset="0"/>
              </a:rPr>
              <a:t> </a:t>
            </a:r>
          </a:p>
          <a:p>
            <a:pPr algn="just" eaLnBrk="1" hangingPunct="1"/>
            <a:endParaRPr lang="ru-RU" sz="1900" dirty="0">
              <a:solidFill>
                <a:srgbClr val="262626"/>
              </a:solidFill>
              <a:cs typeface="Arial" panose="020B0604020202020204" pitchFamily="34" charset="0"/>
            </a:endParaRPr>
          </a:p>
          <a:p>
            <a:pPr algn="just" eaLnBrk="1" hangingPunct="1"/>
            <a:r>
              <a:rPr lang="ru-RU" sz="1900" dirty="0">
                <a:solidFill>
                  <a:srgbClr val="262626"/>
                </a:solidFill>
                <a:cs typeface="Arial" panose="020B0604020202020204" pitchFamily="34" charset="0"/>
              </a:rPr>
              <a:t>Реестр незарегистрированных общественных объединений, выполняющих функции иностранного агента: </a:t>
            </a:r>
          </a:p>
          <a:p>
            <a:pPr algn="just" eaLnBrk="1" hangingPunct="1"/>
            <a:endParaRPr lang="ru-RU" sz="1900" b="1" dirty="0">
              <a:solidFill>
                <a:srgbClr val="262626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en-US" sz="1900" b="1" dirty="0">
                <a:solidFill>
                  <a:srgbClr val="262626"/>
                </a:solidFill>
                <a:cs typeface="Arial" panose="020B0604020202020204" pitchFamily="34" charset="0"/>
                <a:hlinkClick r:id="rId3"/>
              </a:rPr>
              <a:t>https://minjust.gov.ru/ru/pages/reestr-nezaregistrirovannyh-obshestvennyh-obedinenij-vypolnyayushih-funkcii-inostrannogo-agenta/</a:t>
            </a:r>
            <a:r>
              <a:rPr lang="ru-RU" sz="1900" b="1" dirty="0">
                <a:solidFill>
                  <a:srgbClr val="262626"/>
                </a:solidFill>
                <a:cs typeface="Arial" panose="020B0604020202020204" pitchFamily="34" charset="0"/>
              </a:rPr>
              <a:t> </a:t>
            </a:r>
          </a:p>
          <a:p>
            <a:pPr algn="just" eaLnBrk="1" hangingPunct="1"/>
            <a:endParaRPr lang="ru-RU" sz="1900" dirty="0">
              <a:solidFill>
                <a:srgbClr val="262626"/>
              </a:solidFill>
              <a:cs typeface="Arial" panose="020B0604020202020204" pitchFamily="34" charset="0"/>
            </a:endParaRPr>
          </a:p>
          <a:p>
            <a:pPr algn="just" eaLnBrk="1" hangingPunct="1"/>
            <a:r>
              <a:rPr lang="ru-RU" sz="1900" dirty="0">
                <a:solidFill>
                  <a:srgbClr val="262626"/>
                </a:solidFill>
                <a:cs typeface="Arial" panose="020B0604020202020204" pitchFamily="34" charset="0"/>
              </a:rPr>
              <a:t>Список физических лиц, выполняющих функции иностранного агента:</a:t>
            </a:r>
          </a:p>
          <a:p>
            <a:pPr algn="just" eaLnBrk="1" hangingPunct="1"/>
            <a:endParaRPr lang="ru-RU" sz="1900" b="1" dirty="0">
              <a:solidFill>
                <a:srgbClr val="262626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en-US" sz="1900" b="1" dirty="0">
                <a:solidFill>
                  <a:srgbClr val="262626"/>
                </a:solidFill>
                <a:cs typeface="Arial" panose="020B0604020202020204" pitchFamily="34" charset="0"/>
                <a:hlinkClick r:id="rId4"/>
              </a:rPr>
              <a:t>https://minjust.gov.ru/ru/activity/directions/942/spisok-lic-vypolnyayushih-funkcii-inostrannogo-agenta/</a:t>
            </a:r>
            <a:endParaRPr lang="ru-RU" sz="1900" b="1" dirty="0">
              <a:solidFill>
                <a:srgbClr val="26262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534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66732" y="126176"/>
            <a:ext cx="9766798" cy="98544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597" tIns="60798" rIns="121597" bIns="60798" anchor="ctr"/>
          <a:lstStyle/>
          <a:p>
            <a:pPr algn="ctr" eaLnBrk="1" hangingPunct="1">
              <a:defRPr/>
            </a:pPr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Распространение информации о НКО/НОО/ФЛ, выполняющих функции иностранного агента </a:t>
            </a:r>
          </a:p>
        </p:txBody>
      </p:sp>
      <p:sp>
        <p:nvSpPr>
          <p:cNvPr id="4" name="Прямоугольник 3">
            <a:extLst>
              <a:ext uri="{FF2B5EF4-FFF2-40B4-BE49-F238E27FC236}"/>
            </a:extLst>
          </p:cNvPr>
          <p:cNvSpPr/>
          <p:nvPr/>
        </p:nvSpPr>
        <p:spPr>
          <a:xfrm>
            <a:off x="334963" y="1333500"/>
            <a:ext cx="11425237" cy="44624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706563" eaLnBrk="1" hangingPunct="1">
              <a:defRPr/>
            </a:pPr>
            <a:r>
              <a:rPr lang="ru-RU" sz="3000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регулируется ст. 4 Закона Российской Федерации от 27.12.1991 № 2124-1 «О средствах массовой информации»</a:t>
            </a:r>
          </a:p>
          <a:p>
            <a:pPr algn="just" defTabSz="1706563" eaLnBrk="1" hangingPunct="1">
              <a:defRPr/>
            </a:pPr>
            <a:endParaRPr lang="ru-RU" sz="1600" dirty="0">
              <a:solidFill>
                <a:srgbClr val="262626"/>
              </a:solidFill>
              <a:latin typeface="Arial" charset="0"/>
              <a:cs typeface="Arial" charset="0"/>
            </a:endParaRPr>
          </a:p>
          <a:p>
            <a:pPr algn="just" defTabSz="1706563" eaLnBrk="1" hangingPunct="1">
              <a:defRPr/>
            </a:pPr>
            <a:r>
              <a:rPr lang="ru-RU" sz="1600" dirty="0">
                <a:solidFill>
                  <a:srgbClr val="262626"/>
                </a:solidFill>
                <a:latin typeface="Arial" charset="0"/>
                <a:cs typeface="Arial" charset="0"/>
              </a:rPr>
              <a:t>Запрещается распространение в СМИ информации:</a:t>
            </a:r>
          </a:p>
          <a:p>
            <a:pPr algn="just" defTabSz="1706563" eaLnBrk="1" hangingPunct="1">
              <a:defRPr/>
            </a:pPr>
            <a:endParaRPr lang="ru-RU" sz="1600" dirty="0">
              <a:solidFill>
                <a:srgbClr val="262626"/>
              </a:solidFill>
              <a:latin typeface="Arial" charset="0"/>
              <a:cs typeface="Arial" charset="0"/>
            </a:endParaRPr>
          </a:p>
          <a:p>
            <a:pPr algn="just" defTabSz="1706563" eaLnBrk="1" hangingPunct="1"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262626"/>
                </a:solidFill>
                <a:latin typeface="Arial" charset="0"/>
                <a:cs typeface="Arial" charset="0"/>
              </a:rPr>
              <a:t> о некоммерческой организации, включенной в реестр некоммерческих организаций, выполняющих функции иностранного агента</a:t>
            </a:r>
          </a:p>
          <a:p>
            <a:pPr algn="just" defTabSz="1706563" eaLnBrk="1" hangingPunct="1">
              <a:buFont typeface="Wingdings" pitchFamily="2" charset="2"/>
              <a:buChar char="ü"/>
              <a:defRPr/>
            </a:pPr>
            <a:endParaRPr lang="ru-RU" sz="1600" dirty="0">
              <a:solidFill>
                <a:srgbClr val="262626"/>
              </a:solidFill>
              <a:latin typeface="Arial" charset="0"/>
              <a:cs typeface="Arial" charset="0"/>
            </a:endParaRPr>
          </a:p>
          <a:p>
            <a:pPr algn="just" defTabSz="1706563" eaLnBrk="1" hangingPunct="1"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262626"/>
                </a:solidFill>
                <a:latin typeface="Arial" charset="0"/>
                <a:cs typeface="Arial" charset="0"/>
              </a:rPr>
              <a:t> о незарегистрированном общественном объединении, включенном в реестр незарегистрированных общественных объединений, выполняющих функции иностранного агента</a:t>
            </a:r>
          </a:p>
          <a:p>
            <a:pPr algn="just" defTabSz="1706563" eaLnBrk="1" hangingPunct="1">
              <a:buFont typeface="Wingdings" pitchFamily="2" charset="2"/>
              <a:buChar char="ü"/>
              <a:defRPr/>
            </a:pPr>
            <a:endParaRPr lang="ru-RU" sz="1600" dirty="0">
              <a:solidFill>
                <a:srgbClr val="262626"/>
              </a:solidFill>
              <a:latin typeface="Arial" charset="0"/>
              <a:cs typeface="Arial" charset="0"/>
            </a:endParaRPr>
          </a:p>
          <a:p>
            <a:pPr algn="just" defTabSz="1706563" eaLnBrk="1" hangingPunct="1"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262626"/>
                </a:solidFill>
                <a:latin typeface="Arial" charset="0"/>
                <a:cs typeface="Arial" charset="0"/>
              </a:rPr>
              <a:t> о физическом лице, включенном в список физических лиц, выполняющих функции иностранного агента,</a:t>
            </a:r>
          </a:p>
          <a:p>
            <a:pPr algn="just" defTabSz="1706563" eaLnBrk="1" hangingPunct="1">
              <a:buFont typeface="Wingdings" pitchFamily="2" charset="2"/>
              <a:buChar char="ü"/>
              <a:defRPr/>
            </a:pPr>
            <a:endParaRPr lang="ru-RU" sz="1600" dirty="0">
              <a:solidFill>
                <a:srgbClr val="262626"/>
              </a:solidFill>
              <a:latin typeface="Arial" charset="0"/>
              <a:cs typeface="Arial" charset="0"/>
            </a:endParaRPr>
          </a:p>
          <a:p>
            <a:pPr algn="just" defTabSz="1706563" eaLnBrk="1" hangingPunct="1">
              <a:defRPr/>
            </a:pPr>
            <a:r>
              <a:rPr lang="ru-RU" sz="1600" dirty="0">
                <a:solidFill>
                  <a:srgbClr val="262626"/>
                </a:solidFill>
                <a:latin typeface="Arial" charset="0"/>
                <a:cs typeface="Arial" charset="0"/>
              </a:rPr>
              <a:t>а также материалов, созданных такими некоммерческой организацией, общественным объединением, физическим лицом, без указания на то, что некоммерческая организация, незарегистрированное общественное объединение или физическое лицо выполняет функции иностранного агента.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513" y="5251450"/>
            <a:ext cx="21177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4886045" y="6075364"/>
            <a:ext cx="609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sz="1200" b="1" dirty="0">
                <a:solidFill>
                  <a:srgbClr val="262626"/>
                </a:solidFill>
                <a:cs typeface="Arial" panose="020B0604020202020204" pitchFamily="34" charset="0"/>
              </a:rPr>
              <a:t>Исключение: </a:t>
            </a:r>
            <a:r>
              <a:rPr lang="ru-RU" sz="1200" dirty="0">
                <a:solidFill>
                  <a:srgbClr val="262626"/>
                </a:solidFill>
                <a:cs typeface="Arial" panose="020B0604020202020204" pitchFamily="34" charset="0"/>
              </a:rPr>
              <a:t>информация, размещаемая в единых государственных </a:t>
            </a:r>
          </a:p>
          <a:p>
            <a:pPr algn="r" eaLnBrk="1" hangingPunct="1"/>
            <a:r>
              <a:rPr lang="ru-RU" sz="1200" dirty="0">
                <a:solidFill>
                  <a:srgbClr val="262626"/>
                </a:solidFill>
                <a:cs typeface="Arial" panose="020B0604020202020204" pitchFamily="34" charset="0"/>
              </a:rPr>
              <a:t>реестрах и государственных информационных системах, </a:t>
            </a:r>
          </a:p>
          <a:p>
            <a:pPr algn="r" eaLnBrk="1" hangingPunct="1"/>
            <a:r>
              <a:rPr lang="ru-RU" sz="1200" dirty="0">
                <a:solidFill>
                  <a:srgbClr val="262626"/>
                </a:solidFill>
                <a:cs typeface="Arial" panose="020B0604020202020204" pitchFamily="34" charset="0"/>
              </a:rPr>
              <a:t>предусмотренных законодательством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3439885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89784" y="99283"/>
            <a:ext cx="8710028" cy="9226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597" tIns="60798" rIns="121597" bIns="60798" anchor="ctr"/>
          <a:lstStyle/>
          <a:p>
            <a:pPr algn="ctr" eaLnBrk="1" hangingPunct="1">
              <a:defRPr/>
            </a:pPr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Административная ответственность</a:t>
            </a:r>
          </a:p>
        </p:txBody>
      </p:sp>
      <p:sp>
        <p:nvSpPr>
          <p:cNvPr id="6" name="TextBox 5">
            <a:extLst>
              <a:ext uri="{FF2B5EF4-FFF2-40B4-BE49-F238E27FC236}"/>
            </a:extLst>
          </p:cNvPr>
          <p:cNvSpPr txBox="1"/>
          <p:nvPr/>
        </p:nvSpPr>
        <p:spPr>
          <a:xfrm>
            <a:off x="2455395" y="1825625"/>
            <a:ext cx="8118475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kern="0" dirty="0">
                <a:solidFill>
                  <a:sysClr val="windowText" lastClr="000000"/>
                </a:solidFill>
                <a:latin typeface="Arial" charset="0"/>
              </a:rPr>
              <a:t>Для лицензиатов-вещателей за нарушение требований пункта 4 части 9 статьи 31 Закона «О средствах массовой информации», а также несоответствие требованиям Приказа Роскомнадзора № 124 по форме, месту размещения или времени демонстрации маркировки, предусмотрена административная ответственность </a:t>
            </a:r>
            <a:r>
              <a:rPr lang="ru-RU" sz="2000" b="1" kern="0" dirty="0">
                <a:solidFill>
                  <a:sysClr val="windowText" lastClr="000000"/>
                </a:solidFill>
                <a:latin typeface="Arial" charset="0"/>
              </a:rPr>
              <a:t>по части 3 статьи 14.1 КоАП РФ </a:t>
            </a:r>
            <a:r>
              <a:rPr lang="ru-RU" sz="2000" kern="0" dirty="0">
                <a:solidFill>
                  <a:sysClr val="windowText" lastClr="000000"/>
                </a:solidFill>
                <a:latin typeface="Arial" charset="0"/>
              </a:rPr>
              <a:t>в виде наложения штрафов:</a:t>
            </a:r>
          </a:p>
          <a:p>
            <a:pPr algn="ctr">
              <a:defRPr/>
            </a:pPr>
            <a:r>
              <a:rPr lang="ru-RU" sz="2000" kern="0" dirty="0">
                <a:solidFill>
                  <a:sysClr val="windowText" lastClr="000000"/>
                </a:solidFill>
                <a:latin typeface="Arial" charset="0"/>
              </a:rPr>
              <a:t>•	на должностное лицо – в размере от </a:t>
            </a:r>
            <a:r>
              <a:rPr lang="ru-RU" sz="2000" b="1" kern="0" dirty="0">
                <a:solidFill>
                  <a:sysClr val="windowText" lastClr="000000"/>
                </a:solidFill>
                <a:latin typeface="Arial" charset="0"/>
              </a:rPr>
              <a:t>3 до 4 тысяч рублей</a:t>
            </a:r>
            <a:r>
              <a:rPr lang="ru-RU" sz="2000" kern="0" dirty="0">
                <a:solidFill>
                  <a:sysClr val="windowText" lastClr="000000"/>
                </a:solidFill>
                <a:latin typeface="Arial" charset="0"/>
              </a:rPr>
              <a:t>;</a:t>
            </a:r>
          </a:p>
          <a:p>
            <a:pPr algn="ctr">
              <a:defRPr/>
            </a:pPr>
            <a:r>
              <a:rPr lang="ru-RU" sz="2000" kern="0" dirty="0">
                <a:solidFill>
                  <a:sysClr val="windowText" lastClr="000000"/>
                </a:solidFill>
                <a:latin typeface="Arial" charset="0"/>
              </a:rPr>
              <a:t>•	на юридическое лицо – в размере от </a:t>
            </a:r>
            <a:r>
              <a:rPr lang="ru-RU" sz="2000" b="1" kern="0" dirty="0">
                <a:solidFill>
                  <a:sysClr val="windowText" lastClr="000000"/>
                </a:solidFill>
                <a:latin typeface="Arial" charset="0"/>
              </a:rPr>
              <a:t>30 до 40 тысяч рублей</a:t>
            </a:r>
            <a:r>
              <a:rPr lang="ru-RU" sz="2000" kern="0" dirty="0">
                <a:solidFill>
                  <a:sysClr val="windowText" lastClr="000000"/>
                </a:solidFill>
                <a:latin typeface="Arial" charset="0"/>
              </a:rPr>
              <a:t>.</a:t>
            </a:r>
          </a:p>
          <a:p>
            <a:pPr algn="ctr">
              <a:defRPr/>
            </a:pPr>
            <a:endParaRPr lang="ru-RU" sz="2000" kern="0" dirty="0" smtClean="0">
              <a:solidFill>
                <a:sysClr val="windowText" lastClr="000000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2000" kern="0" dirty="0" smtClean="0">
                <a:solidFill>
                  <a:sysClr val="windowText" lastClr="000000"/>
                </a:solidFill>
                <a:latin typeface="Arial" charset="0"/>
              </a:rPr>
              <a:t>Таким </a:t>
            </a:r>
            <a:r>
              <a:rPr lang="ru-RU" sz="2000" kern="0" dirty="0">
                <a:solidFill>
                  <a:sysClr val="windowText" lastClr="000000"/>
                </a:solidFill>
                <a:latin typeface="Arial" charset="0"/>
              </a:rPr>
              <a:t>образом, рекомендуем </a:t>
            </a:r>
            <a:r>
              <a:rPr lang="ru-RU" sz="2000" kern="0" dirty="0" smtClean="0">
                <a:solidFill>
                  <a:sysClr val="windowText" lastClr="000000"/>
                </a:solidFill>
                <a:latin typeface="Arial" charset="0"/>
              </a:rPr>
              <a:t>лицензиатам-вещателям </a:t>
            </a:r>
            <a:r>
              <a:rPr lang="ru-RU" sz="2000" kern="0" dirty="0">
                <a:solidFill>
                  <a:sysClr val="windowText" lastClr="000000"/>
                </a:solidFill>
                <a:latin typeface="Arial" charset="0"/>
              </a:rPr>
              <a:t>при упоминании любых лиц, выполняющих функции иностранного агента, </a:t>
            </a:r>
            <a:r>
              <a:rPr lang="ru-RU" sz="2000" b="1" kern="0" dirty="0">
                <a:solidFill>
                  <a:sysClr val="windowText" lastClr="000000"/>
                </a:solidFill>
                <a:latin typeface="Arial" charset="0"/>
              </a:rPr>
              <a:t>указывать на их статус</a:t>
            </a:r>
            <a:r>
              <a:rPr lang="ru-RU" sz="2000" kern="0" dirty="0">
                <a:solidFill>
                  <a:sysClr val="windowText" lastClr="000000"/>
                </a:solidFill>
                <a:latin typeface="Arial" charset="0"/>
              </a:rPr>
              <a:t>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u="sng" kern="0" dirty="0">
              <a:solidFill>
                <a:sysClr val="windowText" lastClr="000000"/>
              </a:solidFill>
              <a:latin typeface="Arial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0789"/>
            <a:ext cx="2286000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509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23577" y="269631"/>
            <a:ext cx="7070164" cy="6716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08" tIns="60804" rIns="121608" bIns="60804" anchor="ctr"/>
          <a:lstStyle/>
          <a:p>
            <a:pPr algn="ctr" eaLnBrk="1" hangingPunct="1">
              <a:defRPr/>
            </a:pPr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Пример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0" y="1332706"/>
            <a:ext cx="3546475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8" y="1332706"/>
            <a:ext cx="6583362" cy="420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/>
          <p:cNvSpPr txBox="1"/>
          <p:nvPr/>
        </p:nvSpPr>
        <p:spPr>
          <a:xfrm>
            <a:off x="544980" y="5852716"/>
            <a:ext cx="11024720" cy="338138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344" tIns="45718" rIns="91344" bIns="45718">
            <a:spAutoFit/>
          </a:bodyPr>
          <a:lstStyle>
            <a:defPPr>
              <a:defRPr lang="en-US"/>
            </a:defPPr>
            <a:lvl1pPr marL="0" algn="l" defTabSz="456627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6627" algn="l" defTabSz="456627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3312" algn="l" defTabSz="456627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69968" algn="l" defTabSz="456627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6624" algn="l" defTabSz="456627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3310" algn="l" defTabSz="456627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39934" algn="l" defTabSz="456627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96560" algn="l" defTabSz="456627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3187" algn="l" defTabSz="456627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16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Форма</a:t>
            </a:r>
            <a:r>
              <a:rPr lang="ru-RU" sz="160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указания и </a:t>
            </a:r>
            <a:r>
              <a:rPr lang="ru-RU" sz="16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место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его размещения </a:t>
            </a:r>
            <a:r>
              <a:rPr lang="ru-RU" sz="16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определяется самостоятельно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редакцией СМИ. </a:t>
            </a:r>
          </a:p>
        </p:txBody>
      </p:sp>
      <p:sp>
        <p:nvSpPr>
          <p:cNvPr id="9" name="Штриховая стрелка вправо 8"/>
          <p:cNvSpPr/>
          <p:nvPr/>
        </p:nvSpPr>
        <p:spPr>
          <a:xfrm>
            <a:off x="3974353" y="4984511"/>
            <a:ext cx="2214880" cy="447041"/>
          </a:xfrm>
          <a:prstGeom prst="stripedRightArrow">
            <a:avLst/>
          </a:prstGeom>
          <a:noFill/>
          <a:ln w="19050">
            <a:solidFill>
              <a:srgbClr val="FF0000"/>
            </a:solidFill>
          </a:ln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84654" y="5158581"/>
            <a:ext cx="3667125" cy="45243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903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5361" y="260668"/>
            <a:ext cx="11399440" cy="79716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08" tIns="60804" rIns="121608" bIns="60804" anchor="ctr"/>
          <a:lstStyle/>
          <a:p>
            <a:pPr algn="ctr" eaLnBrk="1" hangingPunct="1">
              <a:defRPr/>
            </a:pPr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Иностранные СМИ, выполняющие функции иностранного агента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9527" y="1516348"/>
            <a:ext cx="10796508" cy="75711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glow rad="228600">
              <a:srgbClr val="4F81BD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70671" tIns="85335" rIns="170671" bIns="85335">
            <a:spAutoFit/>
          </a:bodyPr>
          <a:lstStyle/>
          <a:p>
            <a:pPr algn="ctr" defTabSz="17067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kern="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Реестр иностранных средств массовой информации, выполняющих функции иностранного агента: </a:t>
            </a:r>
            <a:r>
              <a:rPr lang="en-US" sz="1900" kern="0" dirty="0">
                <a:solidFill>
                  <a:srgbClr val="17375E"/>
                </a:solidFill>
                <a:cs typeface="Arial" pitchFamily="34" charset="0"/>
                <a:hlinkClick r:id="rId2"/>
              </a:rPr>
              <a:t>https://minjust.gov.ru/ru/documents/7755/</a:t>
            </a:r>
            <a:r>
              <a:rPr lang="ru-RU" sz="1900" kern="0" dirty="0">
                <a:solidFill>
                  <a:srgbClr val="17375E"/>
                </a:solidFill>
                <a:cs typeface="Arial" pitchFamily="34" charset="0"/>
              </a:rPr>
              <a:t>  </a:t>
            </a:r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5395993" y="2961528"/>
            <a:ext cx="6096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dirty="0">
                <a:solidFill>
                  <a:srgbClr val="FF0000"/>
                </a:solidFill>
              </a:rPr>
              <a:t>Внимание !!! </a:t>
            </a:r>
            <a:r>
              <a:rPr lang="ru-RU" dirty="0"/>
              <a:t>В реестр иностранных СМИ, выполняющих функции иностранного агента, могут быть включены сами информационные ресурсы, российские юридические лица, которые созданы для распространения материалов иностранных СМИ-</a:t>
            </a:r>
            <a:r>
              <a:rPr lang="ru-RU" dirty="0" err="1"/>
              <a:t>иноагентов</a:t>
            </a:r>
            <a:r>
              <a:rPr lang="ru-RU" dirty="0"/>
              <a:t> на территории России, а также физические лица</a:t>
            </a:r>
          </a:p>
        </p:txBody>
      </p:sp>
      <p:pic>
        <p:nvPicPr>
          <p:cNvPr id="8" name="Picture 16" descr="C:\Users\zubkova_of\Pictures\СМИ-иноагенты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73300"/>
            <a:ext cx="4984750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690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2485" y="257511"/>
            <a:ext cx="11711716" cy="7680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21" tIns="60810" rIns="121621" bIns="60810" anchor="ctr"/>
          <a:lstStyle/>
          <a:p>
            <a:pPr algn="ctr" eaLnBrk="1" hangingPunct="1">
              <a:defRPr/>
            </a:pPr>
            <a:r>
              <a:rPr lang="ru-RU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Распространение в СМИ сообщений и материалов </a:t>
            </a:r>
            <a:r>
              <a:rPr lang="ru-RU" sz="2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иноСМИ</a:t>
            </a:r>
            <a:r>
              <a:rPr lang="ru-RU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выполняющего функции иностранных агентов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923" y="1422526"/>
            <a:ext cx="11424840" cy="109566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glow rad="228600">
              <a:srgbClr val="4F81BD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70671" tIns="85335" rIns="170671" bIns="85335">
            <a:spAutoFit/>
          </a:bodyPr>
          <a:lstStyle/>
          <a:p>
            <a:pPr algn="ctr" defTabSz="17067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kern="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регулируется ст. 25.1 Закона Российской Федерации от 27.12.1991 № 2124-1 «О средствах массовой информации»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0936" y="2966720"/>
            <a:ext cx="11713301" cy="19405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21" tIns="60810" rIns="121621" bIns="60810" anchor="ctr"/>
          <a:lstStyle/>
          <a:p>
            <a:pPr algn="just" eaLnBrk="1" hangingPunct="1">
              <a:defRPr/>
            </a:pPr>
            <a:endParaRPr lang="ru-RU" sz="17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7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Часть 10 статьи 25.1 Закона «О СМИ»: </a:t>
            </a:r>
            <a:r>
              <a:rPr lang="ru-RU" sz="17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«Распространение на территории Российской Федерации сообщений и материалов иностранного средства массовой информации, выполняющего функции иностранного агента, и (или) российского юридического лица, выполняющего функции иностранного агента, без указания на то, что эти сообщения и материалы созданы и (или) распространены соответственно иностранным средством массовой информации, выполняющим функции иностранного агента, и (или) российским юридическим лицом, выполняющим функции иностранного агента, не допускается».</a:t>
            </a:r>
          </a:p>
          <a:p>
            <a:pPr algn="just" eaLnBrk="1" hangingPunct="1">
              <a:defRPr/>
            </a:pPr>
            <a:endParaRPr lang="ru-RU" sz="17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700" dirty="0">
              <a:solidFill>
                <a:prstClr val="white"/>
              </a:solidFill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633413" y="5383213"/>
            <a:ext cx="10890250" cy="338137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44" tIns="45718" rIns="91344" bIns="45718">
            <a:spAutoFit/>
          </a:bodyPr>
          <a:lstStyle>
            <a:defPPr>
              <a:defRPr lang="en-US"/>
            </a:defPPr>
            <a:lvl1pPr marL="0" algn="l" defTabSz="456627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6627" algn="l" defTabSz="456627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3312" algn="l" defTabSz="456627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69968" algn="l" defTabSz="456627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6624" algn="l" defTabSz="456627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3310" algn="l" defTabSz="456627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39934" algn="l" defTabSz="456627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96560" algn="l" defTabSz="456627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3187" algn="l" defTabSz="456627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16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Форма</a:t>
            </a:r>
            <a:r>
              <a:rPr lang="ru-RU" sz="160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указания и </a:t>
            </a:r>
            <a:r>
              <a:rPr lang="ru-RU" sz="16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место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его размещения </a:t>
            </a:r>
            <a:r>
              <a:rPr lang="ru-RU" sz="16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определяется самостоятельно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редакцией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СМИ 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440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4397" y="583379"/>
            <a:ext cx="11425269" cy="4810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4" tIns="60917" rIns="121834" bIns="60917" anchor="ctr"/>
          <a:lstStyle/>
          <a:p>
            <a:pPr algn="ctr" eaLnBrk="1" hangingPunct="1">
              <a:defRPr/>
            </a:pPr>
            <a:endParaRPr lang="ru-RU" sz="21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ПРИМЕРЫ</a:t>
            </a:r>
          </a:p>
          <a:p>
            <a:pPr algn="ctr" eaLnBrk="1" hangingPunct="1">
              <a:defRPr/>
            </a:pPr>
            <a:endParaRPr lang="ru-RU" sz="21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6" descr="C:\Users\zubkova_of\Pictures\bimr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" t="4424"/>
          <a:stretch>
            <a:fillRect/>
          </a:stretch>
        </p:blipFill>
        <p:spPr bwMode="auto">
          <a:xfrm>
            <a:off x="990197" y="1166771"/>
            <a:ext cx="8992003" cy="518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8359434" y="5510885"/>
            <a:ext cx="2755900" cy="110331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600000"/>
            </a:camera>
            <a:lightRig rig="threePt" dir="t"/>
          </a:scene3d>
          <a:extLst/>
        </p:spPr>
      </p:pic>
    </p:spTree>
    <p:extLst>
      <p:ext uri="{BB962C8B-B14F-4D97-AF65-F5344CB8AC3E}">
        <p14:creationId xmlns:p14="http://schemas.microsoft.com/office/powerpoint/2010/main" val="2757865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3950" y="502696"/>
            <a:ext cx="9848546" cy="5641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4" tIns="60917" rIns="121834" bIns="60917" anchor="ctr"/>
          <a:lstStyle/>
          <a:p>
            <a:pPr algn="ctr" eaLnBrk="1" hangingPunct="1">
              <a:defRPr/>
            </a:pPr>
            <a:r>
              <a:rPr lang="ru-RU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Ответственность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8466" y="1241781"/>
            <a:ext cx="11425269" cy="7848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5" tIns="60942" rIns="121885" bIns="60942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1225" indent="31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66838" indent="476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2450" indent="6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Административная </a:t>
            </a:r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ответственность</a:t>
            </a:r>
          </a:p>
        </p:txBody>
      </p:sp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1865313" y="2148411"/>
            <a:ext cx="9488487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solidFill>
                  <a:sysClr val="windowText" lastClr="000000"/>
                </a:solidFill>
                <a:latin typeface="Arial" charset="0"/>
              </a:rPr>
              <a:t>Часть 2.4 статьи 13.15 КоАП РФ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ysClr val="windowText" lastClr="000000"/>
              </a:solidFill>
              <a:latin typeface="Arial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solidFill>
                  <a:sysClr val="windowText" lastClr="000000"/>
                </a:solidFill>
                <a:latin typeface="Arial" charset="0"/>
              </a:rPr>
              <a:t>Распространение в СМИ сообщений и материалов иностранного средства массовой информации, выполняющего функции иностранного агента, и (или) российского юридического лица, включенного в реестр иностранных средств массовой информации, выполняющих функции иностранного агента, без соответствующего указания,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ysClr val="windowText" lastClr="000000"/>
              </a:solidFill>
              <a:latin typeface="Arial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solidFill>
                  <a:sysClr val="windowText" lastClr="000000"/>
                </a:solidFill>
                <a:latin typeface="Arial" charset="0"/>
              </a:rPr>
              <a:t>влечет наложение административного штрафа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ysClr val="windowText" lastClr="000000"/>
              </a:solidFill>
              <a:latin typeface="Arial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solidFill>
                  <a:sysClr val="windowText" lastClr="000000"/>
                </a:solidFill>
                <a:latin typeface="Arial" charset="0"/>
              </a:rPr>
              <a:t>на должностных лиц в размере </a:t>
            </a:r>
            <a:r>
              <a:rPr lang="ru-RU" sz="1600" b="1" u="sng" kern="0" dirty="0">
                <a:solidFill>
                  <a:sysClr val="windowText" lastClr="000000"/>
                </a:solidFill>
                <a:latin typeface="Arial" charset="0"/>
              </a:rPr>
              <a:t>от 4000 до 5000 рублей</a:t>
            </a:r>
            <a:endParaRPr lang="ru-RU" sz="160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989660"/>
            <a:ext cx="1625600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84952" y="4809014"/>
            <a:ext cx="11425269" cy="14401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5" tIns="60942" rIns="121885" bIns="60942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1225" indent="31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66838" indent="476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2450" indent="6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Предупреждение </a:t>
            </a:r>
            <a:r>
              <a:rPr lang="ru-RU" sz="2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Роскомнадзора</a:t>
            </a:r>
            <a:r>
              <a:rPr lang="ru-RU" sz="1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>
              <a:defRPr/>
            </a:pPr>
            <a:endParaRPr lang="ru-RU" sz="17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случае неоднократных нарушений в течение двенадцати месяцев, по поводу которых делались такие предупреждения Роскомнадзор может инициировать </a:t>
            </a:r>
            <a:r>
              <a:rPr lang="ru-RU" sz="21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прекращение деятельности СМИ через суд </a:t>
            </a:r>
          </a:p>
        </p:txBody>
      </p:sp>
    </p:spTree>
    <p:extLst>
      <p:ext uri="{BB962C8B-B14F-4D97-AF65-F5344CB8AC3E}">
        <p14:creationId xmlns:p14="http://schemas.microsoft.com/office/powerpoint/2010/main" val="1797709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-7938"/>
            <a:ext cx="12263438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35360" y="260649"/>
            <a:ext cx="11425269" cy="49119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4" tIns="60917" rIns="121834" bIns="60917" anchor="ctr"/>
          <a:lstStyle/>
          <a:p>
            <a:pPr algn="ctr" eaLnBrk="1" hangingPunct="1">
              <a:defRPr/>
            </a:pPr>
            <a:r>
              <a:rPr lang="ru-RU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Новое в законодательстве об </a:t>
            </a:r>
            <a:r>
              <a:rPr lang="ru-RU" sz="2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иноагентах</a:t>
            </a:r>
            <a:endParaRPr lang="ru-RU" sz="21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2" name="Прямоугольник 1"/>
          <p:cNvSpPr>
            <a:spLocks noChangeArrowheads="1"/>
          </p:cNvSpPr>
          <p:nvPr/>
        </p:nvSpPr>
        <p:spPr bwMode="auto">
          <a:xfrm>
            <a:off x="334963" y="1355725"/>
            <a:ext cx="114252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b="1"/>
              <a:t>Федеральный закон от 14.07.2022 № 255-ФЗ «О контроле за деятельностью лиц, находящихся под иностранным влиянием»</a:t>
            </a:r>
            <a:endParaRPr lang="ru-RU"/>
          </a:p>
        </p:txBody>
      </p:sp>
      <p:sp>
        <p:nvSpPr>
          <p:cNvPr id="34823" name="Прямоугольник 4"/>
          <p:cNvSpPr>
            <a:spLocks noChangeArrowheads="1"/>
          </p:cNvSpPr>
          <p:nvPr/>
        </p:nvSpPr>
        <p:spPr bwMode="auto">
          <a:xfrm>
            <a:off x="334963" y="4268788"/>
            <a:ext cx="114252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/>
              <a:t>- сохраниться обязанность маркировать производимые ими материалы;</a:t>
            </a:r>
          </a:p>
        </p:txBody>
      </p:sp>
      <p:sp>
        <p:nvSpPr>
          <p:cNvPr id="34824" name="Прямоугольник 5"/>
          <p:cNvSpPr>
            <a:spLocks noChangeArrowheads="1"/>
          </p:cNvSpPr>
          <p:nvPr/>
        </p:nvSpPr>
        <p:spPr bwMode="auto">
          <a:xfrm>
            <a:off x="334963" y="5060950"/>
            <a:ext cx="11425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/>
              <a:t>- не смогут производить информационную продукцию для несовершеннолетних. </a:t>
            </a:r>
          </a:p>
        </p:txBody>
      </p:sp>
      <p:sp>
        <p:nvSpPr>
          <p:cNvPr id="34825" name="Прямоугольник 6"/>
          <p:cNvSpPr>
            <a:spLocks noChangeArrowheads="1"/>
          </p:cNvSpPr>
          <p:nvPr/>
        </p:nvSpPr>
        <p:spPr bwMode="auto">
          <a:xfrm>
            <a:off x="334963" y="3263900"/>
            <a:ext cx="114252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/>
              <a:t>- Министерством юстиции будет вестись единый реестр иностранных агентов, а также единый реестр физических лиц, аффилированных с ними;</a:t>
            </a:r>
          </a:p>
        </p:txBody>
      </p:sp>
      <p:sp>
        <p:nvSpPr>
          <p:cNvPr id="34826" name="Прямоугольник 3"/>
          <p:cNvSpPr>
            <a:spLocks noChangeArrowheads="1"/>
          </p:cNvSpPr>
          <p:nvPr/>
        </p:nvSpPr>
        <p:spPr bwMode="auto">
          <a:xfrm>
            <a:off x="334963" y="2001838"/>
            <a:ext cx="11425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/>
              <a:t>( с 01.12.2022)</a:t>
            </a:r>
          </a:p>
        </p:txBody>
      </p:sp>
    </p:spTree>
    <p:extLst>
      <p:ext uri="{BB962C8B-B14F-4D97-AF65-F5344CB8AC3E}">
        <p14:creationId xmlns:p14="http://schemas.microsoft.com/office/powerpoint/2010/main" val="43388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899" y="4312669"/>
            <a:ext cx="11744325" cy="2545331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Рассматриваемые вопросы: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Недопущение случаев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размещения на теле- и радиоканалах информации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 способах, методах изготовления и использования, а также местах приобретения наркотических средств, психотропных веществ и их прекурсоров.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Порядок распространения материалов и сообщений иностранных агентов.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 Производство продукции СМИ на теле-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радиоканалах,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направленной на профилактику и предупреждение экстремистских проявлений.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4. Недопущение пропаганды нетрадиционных сексуальных отношений среди несовершеннолетних.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5. Ответственность за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неудаление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владельцем сайта или владельцем информационного ресурса в сети «Интернет» информации или интернет-страницы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0926" y="196553"/>
            <a:ext cx="8744989" cy="384717"/>
          </a:xfrm>
          <a:prstGeom prst="rect">
            <a:avLst/>
          </a:prstGeom>
          <a:noFill/>
        </p:spPr>
        <p:txBody>
          <a:bodyPr wrap="square" lIns="91344" tIns="45718" rIns="91344" bIns="45718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Роскомнадзора по Республике Крым и г. Севастополь</a:t>
            </a:r>
          </a:p>
        </p:txBody>
      </p:sp>
    </p:spTree>
    <p:extLst>
      <p:ext uri="{BB962C8B-B14F-4D97-AF65-F5344CB8AC3E}">
        <p14:creationId xmlns:p14="http://schemas.microsoft.com/office/powerpoint/2010/main" val="184298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1278" y="2029705"/>
            <a:ext cx="227943" cy="323163"/>
          </a:xfrm>
          <a:prstGeom prst="rect">
            <a:avLst/>
          </a:prstGeom>
          <a:noFill/>
          <a:effectLst/>
        </p:spPr>
        <p:txBody>
          <a:bodyPr wrap="none" lIns="91344" tIns="45718" rIns="91344" bIns="45718" rtlCol="0">
            <a:spAutoFit/>
          </a:bodyPr>
          <a:lstStyle/>
          <a:p>
            <a:r>
              <a:rPr lang="en-US" sz="1500" b="1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endParaRPr lang="ru-RU" sz="15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3834" y="409545"/>
            <a:ext cx="78550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Роскомнадзора по Республике Крым и г. Севастополь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14475" y="2444919"/>
            <a:ext cx="87058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Производство продукции в теле-, радиоканалах, направленной на профилактику и предупреждение экстремистских проявлений</a:t>
            </a:r>
            <a:endParaRPr lang="ru-RU" sz="3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4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1278" y="2029705"/>
            <a:ext cx="227943" cy="323163"/>
          </a:xfrm>
          <a:prstGeom prst="rect">
            <a:avLst/>
          </a:prstGeom>
          <a:noFill/>
          <a:effectLst/>
        </p:spPr>
        <p:txBody>
          <a:bodyPr wrap="none" lIns="91344" tIns="45718" rIns="91344" bIns="45718" rtlCol="0">
            <a:spAutoFit/>
          </a:bodyPr>
          <a:lstStyle/>
          <a:p>
            <a:r>
              <a:rPr lang="en-US" sz="1500" b="1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endParaRPr lang="ru-RU" sz="15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2000" y="247620"/>
            <a:ext cx="88487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Производство продукции, направленной на профилактику и предупреждение экстремистских проявлений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63689" y="1355725"/>
            <a:ext cx="8342311" cy="1054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37" tIns="60818" rIns="121637" bIns="60818"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Основополагающий документ: 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25.07.2002 № 114-ФЗ «О противодействии экстремистской деятельности»</a:t>
            </a:r>
          </a:p>
        </p:txBody>
      </p:sp>
      <p:pic>
        <p:nvPicPr>
          <p:cNvPr id="8" name="Picture 5" descr="https://belinskij.pnzreg.ru/upload/iblock/f81/f816c3b6f6d214f733941b6c7e83d35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1354138"/>
            <a:ext cx="12954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96888" y="2608262"/>
            <a:ext cx="11233150" cy="3697287"/>
          </a:xfrm>
          <a:prstGeom prst="rect">
            <a:avLst/>
          </a:prstGeom>
          <a:noFill/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37" tIns="60818" rIns="121637" bIns="60818" anchor="ctr"/>
          <a:lstStyle/>
          <a:p>
            <a:pPr algn="ctr" eaLnBrk="1" hangingPunct="1">
              <a:defRPr/>
            </a:pP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Экстремизм (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Extremism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— это крайняя форма приверженности к определенным взглядам в религии, чаще в политике, которая несет угрозу безопасности населения; 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 призыв социальных масс к насильственным действиям против существующего политического, религиозного или социального строя. 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4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1278" y="2029705"/>
            <a:ext cx="227943" cy="323163"/>
          </a:xfrm>
          <a:prstGeom prst="rect">
            <a:avLst/>
          </a:prstGeom>
          <a:noFill/>
          <a:effectLst/>
        </p:spPr>
        <p:txBody>
          <a:bodyPr wrap="none" lIns="91344" tIns="45718" rIns="91344" bIns="45718" rtlCol="0">
            <a:spAutoFit/>
          </a:bodyPr>
          <a:lstStyle/>
          <a:p>
            <a:r>
              <a:rPr lang="en-US" sz="1500" b="1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endParaRPr lang="ru-RU" sz="15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325" y="285720"/>
            <a:ext cx="8905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Ст. 4 «Недопустимость злоупотребления свободой массовой информации» Закона Российской Федерации от 29.12.1991 № 2124-1 «О средствах массовой информации»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5599" y="1533526"/>
            <a:ext cx="11522075" cy="4762500"/>
          </a:xfrm>
          <a:prstGeom prst="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13" tIns="60906" rIns="121813" bIns="60906" anchor="ctr"/>
          <a:lstStyle/>
          <a:p>
            <a:pPr algn="just" eaLnBrk="1" hangingPunct="1"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Ч. 1 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 допускается использование средств массовой информации 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[…]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для распространения материалов, содержащих публичные призывы к осуществлению террористической деятельности или публично оправдывающих терроризм, других экстремистских материалов 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[…]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Ч. 2 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Запрещается 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[…]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распространение информации об общественном объединении или иной организации, включенных в опубликованный перечень общественных и религиозных объединений, иных организаций, в отношении которых судом принято вступившее в законную силу решение о ликвидации или запрете деятельности по основаниям, предусмотренным федеральным законом от 25 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июля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2002 года № 114-ФЗ «О противодействии экстремистской деятельности», </a:t>
            </a:r>
            <a:r>
              <a:rPr lang="ru-RU" sz="2400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 об организации, включенной в опубликованный единый федеральный список организаций, в том числе иностранных и международных организаций, признанных в соответствии с законодательством Российской Федерации террористическими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указания на то, что соответствующее общественное объединение или иная организация ликвидированы или их деятельность запрещена.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4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2782" y="88909"/>
            <a:ext cx="9719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Распространение информации об общественном объединении или иной экстремистской, террористической  организации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3362" y="1083931"/>
            <a:ext cx="5147958" cy="5632311"/>
          </a:xfrm>
          <a:prstGeom prst="rect">
            <a:avLst/>
          </a:prstGeom>
          <a:noFill/>
          <a:ln>
            <a:prstDash val="lgDash"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Перечень общественных и религиозных объединений, в отношении которых судом принято вступившее в законную силу решение о ликвидации или запрете деятельности по основаниям, предусмотренным Федеральным законом «О противодействии экстремистской деятельности» публикуется на сайте Министерства юстиции Российской </a:t>
            </a:r>
            <a:r>
              <a:rPr lang="ru-RU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Федерации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Единый федеральный список организаций, в том числе иностранных и международных организаций, признанных в соответствии с законодательством Российской Федерации террористическими, опубликован на сайте ФСБ России </a:t>
            </a:r>
            <a:endParaRPr lang="ru-RU" sz="20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317947" y="1544619"/>
            <a:ext cx="2585306" cy="14773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Официальный сайт Министерства юстиции Российской Федерации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http://minjust.ru/nko/perechen_zapret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396894" y="4610828"/>
            <a:ext cx="2585306" cy="14773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Официальный сайт Федеральной службы безопасности </a:t>
            </a:r>
            <a:r>
              <a:rPr 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России </a:t>
            </a:r>
            <a:r>
              <a:rPr lang="ru-RU" sz="1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</a:t>
            </a:r>
            <a:r>
              <a:rPr lang="ru-RU" sz="1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://fsb.ru/fsb/npd/terror.htm</a:t>
            </a:r>
            <a:endParaRPr lang="en-US" sz="18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5751320" y="2196748"/>
            <a:ext cx="1566627" cy="939955"/>
          </a:xfrm>
          <a:prstGeom prst="straightConnector1">
            <a:avLst/>
          </a:prstGeom>
          <a:noFill/>
          <a:ln w="25400" cap="flat" cmpd="sng" algn="ctr">
            <a:solidFill>
              <a:srgbClr val="4BACC6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" name="Прямая со стрелкой 7"/>
          <p:cNvCxnSpPr>
            <a:endCxn id="6" idx="1"/>
          </p:cNvCxnSpPr>
          <p:nvPr/>
        </p:nvCxnSpPr>
        <p:spPr>
          <a:xfrm>
            <a:off x="5739519" y="4610828"/>
            <a:ext cx="1657375" cy="738664"/>
          </a:xfrm>
          <a:prstGeom prst="straightConnector1">
            <a:avLst/>
          </a:prstGeom>
          <a:noFill/>
          <a:ln w="25400" cap="flat" cmpd="sng" algn="ctr">
            <a:solidFill>
              <a:srgbClr val="4BACC6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84219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69459" y="4518212"/>
            <a:ext cx="1030941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11278" y="2029705"/>
            <a:ext cx="227943" cy="323163"/>
          </a:xfrm>
          <a:prstGeom prst="rect">
            <a:avLst/>
          </a:prstGeom>
          <a:noFill/>
          <a:effectLst/>
        </p:spPr>
        <p:txBody>
          <a:bodyPr wrap="none" lIns="91344" tIns="45718" rIns="91344" bIns="45718" rtlCol="0">
            <a:spAutoFit/>
          </a:bodyPr>
          <a:lstStyle/>
          <a:p>
            <a:r>
              <a:rPr lang="en-US" sz="1500" b="1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endParaRPr lang="ru-RU" sz="15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2384" y="361920"/>
            <a:ext cx="69742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Пример нарушения требований ч. 2 ст. 4 Закона «О СМИ»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:\Ст. 4 наркотики, иносми, экстремистские проявления\screenZs5iyT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71" y="1268974"/>
            <a:ext cx="8772525" cy="534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9272371" y="2552701"/>
            <a:ext cx="2776754" cy="392731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4" tIns="60917" rIns="121834" bIns="60917" anchor="ctr"/>
          <a:lstStyle/>
          <a:p>
            <a:pPr algn="ctr" eaLnBrk="1" hangingPunct="1">
              <a:defRPr/>
            </a:pPr>
            <a:r>
              <a:rPr lang="ru-RU" sz="1900" b="1" dirty="0">
                <a:solidFill>
                  <a:srgbClr val="C00000"/>
                </a:solidFill>
              </a:rPr>
              <a:t>Упоминание экстремистской организации «Правый сектор» без указания на то, что данная организация признана экстремистской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097741" y="4518213"/>
            <a:ext cx="1030941" cy="152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4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1278" y="2029705"/>
            <a:ext cx="227943" cy="323163"/>
          </a:xfrm>
          <a:prstGeom prst="rect">
            <a:avLst/>
          </a:prstGeom>
          <a:noFill/>
          <a:effectLst/>
        </p:spPr>
        <p:txBody>
          <a:bodyPr wrap="none" lIns="91344" tIns="45718" rIns="91344" bIns="45718" rtlCol="0">
            <a:spAutoFit/>
          </a:bodyPr>
          <a:lstStyle/>
          <a:p>
            <a:r>
              <a:rPr lang="en-US" sz="1500" b="1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endParaRPr lang="ru-RU" sz="15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634" y="409545"/>
            <a:ext cx="73985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Устранение нарушения требований ч. 2 ст. 4 Закона «О СМИ»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9896476" y="2511802"/>
            <a:ext cx="2096740" cy="31177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4" tIns="60917" rIns="121834" bIns="60917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C00000"/>
                </a:solidFill>
              </a:rPr>
              <a:t>Нарушение устранено</a:t>
            </a:r>
          </a:p>
        </p:txBody>
      </p:sp>
      <p:pic>
        <p:nvPicPr>
          <p:cNvPr id="5" name="Picture 2" descr="F:\Ст. 4 наркотики, иносми, экстремистские проявления\screenIXk1Dc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264" y="1240323"/>
            <a:ext cx="9591675" cy="53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98376" y="3272118"/>
            <a:ext cx="1290918" cy="152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4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1278" y="2029705"/>
            <a:ext cx="227943" cy="323163"/>
          </a:xfrm>
          <a:prstGeom prst="rect">
            <a:avLst/>
          </a:prstGeom>
          <a:noFill/>
          <a:effectLst/>
        </p:spPr>
        <p:txBody>
          <a:bodyPr wrap="none" lIns="91344" tIns="45718" rIns="91344" bIns="45718" rtlCol="0">
            <a:spAutoFit/>
          </a:bodyPr>
          <a:lstStyle/>
          <a:p>
            <a:r>
              <a:rPr lang="en-US" sz="1500" b="1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endParaRPr lang="ru-RU" sz="15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8584" y="352395"/>
            <a:ext cx="70335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Пример соблюдения требований ч. 2 ст. 4 Закона «О СМИ»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812" y="1382712"/>
            <a:ext cx="11571288" cy="516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7225" y="134938"/>
            <a:ext cx="1201738" cy="821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943100" y="4108450"/>
            <a:ext cx="5183188" cy="15367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4" tIns="60917" rIns="121834" bIns="60917"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4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34369" y="828943"/>
            <a:ext cx="6315343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ч. 2 ст. 13.15 КоАП РФ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Распространение информации об общественном объединении или иной организации,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включенных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опубликованный перечень общественных и религиозных объединений, иных организаций, в отношении которых судом принято вступившее в законную силу решение о ликвидации или запрете деятельности по основаниям, предусмотренным Федеральным законом от 25 июля 2002 года N 114-ФЗ "О противодействии экстремистской деятельности", или об организации,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включенной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опубликованный единый федеральный список организаций, в том числе иностранных и международных организаций, признанных в соответствии с законодательством Российской Федерации террористическими, без указания на то, что соответствующее общественное объединение или иная организация ликвидированы или их деятельность запрещена,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влечет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наложение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административного штрафа: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размере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от двух тысяч до двух тысяч пятисот рублей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конфискацией предмета административного правонарушения;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должностных лиц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600" b="1" u="sng" dirty="0" err="1">
                <a:latin typeface="Times New Roman" pitchFamily="18" charset="0"/>
                <a:cs typeface="Times New Roman" pitchFamily="18" charset="0"/>
              </a:rPr>
              <a:t>четырех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 тысяч до пяти тысяч рублей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 конфискацией предмета административного правонарушения;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юридических лиц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от сорока тысяч до пятидесяти тысяч рублей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 конфискацией предмета административного правонарушения.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Senina\Desktop\Видео для презентации\коап р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283" y="1353816"/>
            <a:ext cx="4388957" cy="43889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473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1278" y="2029705"/>
            <a:ext cx="227943" cy="323163"/>
          </a:xfrm>
          <a:prstGeom prst="rect">
            <a:avLst/>
          </a:prstGeom>
          <a:noFill/>
          <a:effectLst/>
        </p:spPr>
        <p:txBody>
          <a:bodyPr wrap="none" lIns="91344" tIns="45718" rIns="91344" bIns="45718" rtlCol="0">
            <a:spAutoFit/>
          </a:bodyPr>
          <a:lstStyle/>
          <a:p>
            <a:r>
              <a:rPr lang="en-US" sz="1500" b="1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endParaRPr lang="ru-RU" sz="15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3834" y="409545"/>
            <a:ext cx="78550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Роскомнадзора по Республике Крым и г. Севастополь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57507" y="2835419"/>
            <a:ext cx="70294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Недопущение пропаганды нетрадиционных сексуальных отношений среди несовершеннолетних</a:t>
            </a:r>
            <a:endParaRPr lang="ru-RU" sz="32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4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1278" y="2029705"/>
            <a:ext cx="227943" cy="323163"/>
          </a:xfrm>
          <a:prstGeom prst="rect">
            <a:avLst/>
          </a:prstGeom>
          <a:noFill/>
          <a:effectLst/>
        </p:spPr>
        <p:txBody>
          <a:bodyPr wrap="none" lIns="91344" tIns="45718" rIns="91344" bIns="45718" rtlCol="0">
            <a:spAutoFit/>
          </a:bodyPr>
          <a:lstStyle/>
          <a:p>
            <a:r>
              <a:rPr lang="en-US" sz="1500" b="1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endParaRPr lang="ru-RU" sz="15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2384" y="219045"/>
            <a:ext cx="8497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Недопущение пропаганды нетрадиционных сексуальных отношений среди несовершеннолетних</a:t>
            </a:r>
            <a:endParaRPr lang="ru-RU" sz="1800" b="1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14374" y="1447800"/>
            <a:ext cx="976312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настоящее время готовятся новые поправки, вносящие изменения в нормативно-правовые акты, а пока нужно руководствоваться требованиями ст. 37 Закона о СМИ, а именно: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при размещении информации, которая может содержать признаки пропаганды нетрадиционных сексуальных отношений, её необходимо сопровождать соответствующей маркировкой «18+»;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розничной продаже продукции СМИ с признаками пропаганды нетрадиционных сексуальных отношений, помимо маркировки, её необходимо запечатывать в прозрачную упаковку и продавать в специальных помещениях, установленных местной администрацией.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895350"/>
            <a:ext cx="632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5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4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85825" y="303213"/>
            <a:ext cx="9144000" cy="60166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Статистика по вещанию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646861318"/>
              </p:ext>
            </p:extLst>
          </p:nvPr>
        </p:nvGraphicFramePr>
        <p:xfrm>
          <a:off x="295276" y="1371601"/>
          <a:ext cx="9725024" cy="5174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298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0778" y="620005"/>
            <a:ext cx="9096976" cy="338550"/>
          </a:xfrm>
          <a:prstGeom prst="rect">
            <a:avLst/>
          </a:prstGeom>
          <a:noFill/>
          <a:effectLst/>
        </p:spPr>
        <p:txBody>
          <a:bodyPr wrap="none" lIns="91344" tIns="45718" rIns="91344" bIns="45718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Статья 6.21.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РФ: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Пропаганда нетрадиционных сексуальных отношений среди несовершеннолетних</a:t>
            </a:r>
            <a:endParaRPr lang="ru-RU" sz="16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8109" y="228570"/>
            <a:ext cx="44416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49" y="1276350"/>
            <a:ext cx="11534775" cy="5124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Пропаганда нетрадиционных сексуальных отношений среди несовершеннолетних, выразившаяся в распространении информации, направленной на формирование у несовершеннолетних нетрадиционных сексуальных установок, привлекательности нетрадиционных сексуальных отношений, искаженного представления о социальной равноценности традиционных и нетрадиционных сексуальных отношений, либо навязывание информации о нетрадиционных сексуальных отношениях, вызывающей интерес к таким отношениям, если эти действия не содержат уголовно наказуемого деяния,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влечет наложение административного штрафа на граждан в размере от 4 000 до 5000 рублей; на должностных лиц - от 40 000 до 50 000 рублей; на юридических лиц - от 800 000 до 1 </a:t>
            </a:r>
            <a:r>
              <a:rPr lang="ru-RU" sz="2000" b="1" u="sng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рублей либо административное приостановление деятельности на срок до 90 суток.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Действия, предусмотренные частью 1 настоящей статьи, совершенные с применением средств массовой информации и (или) информационно-телекоммуникационных сетей (в том числе сети "Интернет"), если эти действия не содержат уголовно наказуемого деяния,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влекут наложение административного штрафа на граждан в размере от 50 000 до 100 000 рублей; на должностных лиц - от 100 000 до 2000 000 рублей; на юридических лиц – 1 млн. рублей либо административное приостановление деятельности на срок до 90 суток.</a:t>
            </a:r>
            <a:endParaRPr lang="ru-RU" b="1" u="sng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4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237576" cy="412542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Роскомнадзора по Республике Крым и г.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Севастополь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6089" y="1372698"/>
            <a:ext cx="7246833" cy="435133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неудаление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владельцем сайта или владельцем информационного ресурса в информационно-телекоммуникационной сети «Интернет» информации или интернет-страницы в случае, если обязанность по удалению такой информации, интернет-страницы предусмотрена законодательством Российской Федерации об информации, информационных технологиях и о защите информации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53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32" y="0"/>
            <a:ext cx="10630968" cy="112184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15.3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закона от 27.07.2006 N 149-ФЗ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информации, информационных технологиях и о защите информации"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определён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следующий порядок ограничения доступа к информации, распространяемой с нарушением закона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730" y="1121842"/>
            <a:ext cx="10515600" cy="5736158"/>
          </a:xfrm>
        </p:spPr>
        <p:txBody>
          <a:bodyPr>
            <a:normAutofit fontScale="85000" lnSpcReduction="20000"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обнаружения в информационно-телекоммуникационных сетях, в том числе в сети "Интернет", информации, </a:t>
            </a:r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содержащей: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призывы к массовым беспорядкам, осуществлению экстремистской деятельности, участию в массовых (публичных) мероприятиях, проводимых с нарушением установленного порядка;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ложных сообщений об актах терроризма и иной недостоверной общественно значимой информации, распространяемой под видом достоверных сообщений, которая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создает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угрозу причинения вреда жизни и (или) здоровью граждан, имуществу, угрозу массового нарушения общественного порядка и (или) общественной безопасности;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недостоверной информации, содержащей данные об использовании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Вооруженных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 Российской Федерации в целях защиты интересов Российской Федерации или информации, направленной на дискредитацию использования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Вооруженных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 Российской Федерации в целях защиты интересов Российской Федерации 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граждан, поддержания международного мира и безопасности;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оправдание осуществления экстремистской деятельности, включая террористическую деятельность;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предложение о приобретении поддельного документа, предоставляющего права или освобождающего от обязанностей, информационных материалов иностранной или международной неправительственной организации, деятельность которой признана нежелательной на территории Российской Федерации и т.д. 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Генеральный прокурор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Российской Федерации или его заместители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обращаются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Роскомнадзор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требованием о принятии мер по ограничению доступа к информационным ресурсам, распространяющим такую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1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800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Роскомнадзор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основании обращения обязан незамедлительно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372" y="1690688"/>
            <a:ext cx="10515600" cy="435133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Роскомнадзор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основании обращения обязан незамедлительно: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направить по системе взаимодействия операторам связи требование о принятии мер по ограничению доступа к информационному ресурсу, на котором размещена распространяемая с нарушением закона информация.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определить провайдера хостинга или иное лицо, обеспечивающее размещение указанного информационного ресурса, обслуживающего владельца сайта, на котором размещена распространяемая с нарушением закона информация;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направить провайдеру хостинга уведомление в электронном виде на русском и английском языках о нарушении порядка распространения информации и с требованием принять меры по удалению такой информации;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зафиксировать дату и время направления уведомления провайдеру хостинга или иному лицу в соответствующей информационной системе.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92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8559" y="1415427"/>
            <a:ext cx="10515600" cy="4351339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получения по системе взаимодействия требования Роскомнадзора о принятии мер по ограничению доступа оператор связи,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 незамедлительно ограничить доступ к информационному ресурсу,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к сайту в сети "Интернет",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котором размещена распространяемая с нарушением закона информация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отказа или бездействия владельца информационного ресурса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провайдер хостинга обязаны ограничить доступ к соответствующему информационному ресурсу незамедлительно по истечении суток с момента получения уведомления.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Владелец информационного ресурса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удаления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распространяемой с нарушением закона информации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 уведомление об этом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Роскомнадзор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01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Привлечение к административной ответственности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по ч. 1 ст. 13.41 КоАП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влечет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наложение административного штрафа на граждан в размере от пятидесяти тысяч до ста тысяч рублей; на должностных лиц 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двухсот тысяч до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четырехсот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тысяч рублей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на юридических лиц 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восьмисот тысяч до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миллионов рублей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по ч. 2 ст. 13.41 КоАП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влечет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наложение административного штрафа на граждан в размере от пятидесяти тысяч до ста тысяч рублей; на должностных лиц 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двухсот тысяч до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четырехсот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тысяч рублей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на юридических лиц 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восьмисот тысяч до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миллионов рублей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11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1631640" y="116640"/>
            <a:ext cx="6012720" cy="100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Типичные нарушения, </a:t>
            </a:r>
            <a:r>
              <a:rPr lang="ru-RU" sz="20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выявленные Управлением Роскомнадзора по Республике Крым и г. </a:t>
            </a:r>
            <a:r>
              <a:rPr lang="ru-RU" sz="2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Севастополь в 2022году</a:t>
            </a:r>
            <a:endParaRPr lang="ru-RU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35036040"/>
              </p:ext>
            </p:extLst>
          </p:nvPr>
        </p:nvGraphicFramePr>
        <p:xfrm>
          <a:off x="4500282" y="629546"/>
          <a:ext cx="5405718" cy="6228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87506" y="2739748"/>
            <a:ext cx="2689412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 в 2022 году было выявлено 21 нарушение в сфере вещания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4658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1278" y="2029705"/>
            <a:ext cx="227943" cy="323163"/>
          </a:xfrm>
          <a:prstGeom prst="rect">
            <a:avLst/>
          </a:prstGeom>
          <a:noFill/>
          <a:effectLst/>
        </p:spPr>
        <p:txBody>
          <a:bodyPr wrap="none" lIns="91344" tIns="45718" rIns="91344" bIns="45718" rtlCol="0">
            <a:spAutoFit/>
          </a:bodyPr>
          <a:lstStyle/>
          <a:p>
            <a:r>
              <a:rPr lang="en-US" sz="1500" b="1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endParaRPr lang="ru-RU" sz="15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3834" y="409545"/>
            <a:ext cx="78550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Роскомнадзора по Республике Крым и г. Севастополь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47900" y="2276475"/>
            <a:ext cx="7153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8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4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5109" y="381456"/>
            <a:ext cx="8744989" cy="384717"/>
          </a:xfrm>
          <a:prstGeom prst="rect">
            <a:avLst/>
          </a:prstGeom>
          <a:noFill/>
        </p:spPr>
        <p:txBody>
          <a:bodyPr wrap="square" lIns="91344" tIns="45718" rIns="91344" bIns="45718" rtlCol="0">
            <a:spAutoFit/>
          </a:bodyPr>
          <a:lstStyle/>
          <a:p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Роскомнадзора по Республике Крым и г. Севастополь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390650" y="3322638"/>
            <a:ext cx="9144000" cy="2387600"/>
          </a:xfrm>
        </p:spPr>
        <p:txBody>
          <a:bodyPr>
            <a:noAutofit/>
          </a:bodyPr>
          <a:lstStyle/>
          <a:p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Недопущение случаев </a:t>
            </a:r>
            <a:r>
              <a:rPr lang="ru-RU" altLang="ru-RU" sz="4000" dirty="0">
                <a:latin typeface="Times New Roman" pitchFamily="18" charset="0"/>
                <a:cs typeface="Times New Roman" pitchFamily="18" charset="0"/>
              </a:rPr>
              <a:t>размещения на теле- </a:t>
            </a:r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4000" smtClean="0">
                <a:latin typeface="Times New Roman" pitchFamily="18" charset="0"/>
                <a:cs typeface="Times New Roman" pitchFamily="18" charset="0"/>
              </a:rPr>
              <a:t>радиоканалах </a:t>
            </a:r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информации о способах, методах изготовления и использования, а также местах приобретения наркотических средств, психотропных веществ и их прекурсоров.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98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390650" y="3322638"/>
            <a:ext cx="9144000" cy="2387600"/>
          </a:xfrm>
        </p:spPr>
        <p:txBody>
          <a:bodyPr>
            <a:noAutofit/>
          </a:bodyPr>
          <a:lstStyle/>
          <a:p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47409" y="1277904"/>
            <a:ext cx="10273141" cy="14271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8" tIns="60929" rIns="121858" bIns="60929" anchor="ctr"/>
          <a:lstStyle/>
          <a:p>
            <a:pPr algn="just" eaLnBrk="1" hangingPunct="1">
              <a:defRPr/>
            </a:pPr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Федеральный закон от 08.01.1998 № 3–ФЗ «О наркотических средствах и психотропных веществах»</a:t>
            </a:r>
            <a:r>
              <a:rPr lang="ru-RU" sz="1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Статья 1</a:t>
            </a:r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Закона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дает определение основным понятиям в этой сфере. Статья 46 Закона запрещает пропаганду в сфере оборота наркотических средств, психотропных веществ и их прекурсоров, новых потенциально опасных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психоактивных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веществ и в сфере культивирования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наркосодержащих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растений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2188" y="2819400"/>
            <a:ext cx="11809312" cy="20478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8" tIns="60929" rIns="121858" bIns="60929" anchor="ctr"/>
          <a:lstStyle/>
          <a:p>
            <a:pPr eaLnBrk="1" hangingPunct="1">
              <a:defRPr/>
            </a:pPr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Закон Российской Федерации от 27 декабря 1991 года № 2124-I «О средствах массовой информации»</a:t>
            </a:r>
            <a:r>
              <a:rPr lang="ru-RU" sz="1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Частью 3 статьи 4 Закона о СМИ запрещается распространение в средствах массовой информации, а также в информационно-телекоммуникационных сетях:</a:t>
            </a:r>
          </a:p>
          <a:p>
            <a:pPr eaLnBrk="1" hangingPunct="1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сведений о способах, методах разработки, изготовления и использования, местах приобретения наркотических средств, психотропных веществ и их прекурсоров;</a:t>
            </a:r>
          </a:p>
          <a:p>
            <a:pPr eaLnBrk="1" hangingPunct="1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пропаганды каких-либо преимуществ использования отдельных наркотических средств, психотропных веществ, их аналогов и прекурсоров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0976" y="5039088"/>
            <a:ext cx="11799026" cy="15712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8" tIns="60929" rIns="121858" bIns="60929" anchor="ctr"/>
          <a:lstStyle/>
          <a:p>
            <a:pPr eaLnBrk="1" hangingPunct="1">
              <a:defRPr/>
            </a:pPr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29.12.2010 № 436-ФЗ «О защите детей от информации, причиняющей вред их здоровью и развитию»</a:t>
            </a:r>
            <a:r>
              <a:rPr lang="ru-RU" sz="1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Пункт 2 части 2 статьи 5 «Виды информации, причиняющей вред здоровью и (или) развитию» к информации, запрещенной для распространения среди детей, относит информацию, способную вызвать у детей желание употребить наркотические средства, психотропные и (или) одурманивающие вещества…».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7463"/>
            <a:ext cx="1544638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866775" y="239152"/>
            <a:ext cx="8534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Правовые основы государственной политики в сфере оборота наркотических средств, психотропных веществ и их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прекурсоров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98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866775" y="315352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Основные ошибки, приводящие к нарушениям законодательства при освещении темы наркотиков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28780" y="1426351"/>
            <a:ext cx="10369152" cy="96010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8" tIns="60929" rIns="121858" bIns="60929" anchor="ctr"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ru-RU" sz="21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Распространение высказываний, являющихся пропагандой каких-либо преимуществ использования отдельных наркотических средств, психотропных веществ, их аналогов и прекурсоров.  </a:t>
            </a:r>
            <a:endParaRPr lang="ru-RU" sz="2100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25100" y="2482380"/>
            <a:ext cx="10369152" cy="41604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8" tIns="60929" rIns="121858" bIns="60929" anchor="ctr"/>
          <a:lstStyle/>
          <a:p>
            <a:pPr algn="just" eaLnBrk="1" hangingPunct="1">
              <a:defRPr/>
            </a:pPr>
            <a:r>
              <a:rPr lang="ru-RU" sz="21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Раскрытие мест изготовления и приобретения наркотических средств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23137" y="3010350"/>
            <a:ext cx="10369152" cy="76808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8" tIns="60929" rIns="121858" bIns="60929" anchor="ctr"/>
          <a:lstStyle/>
          <a:p>
            <a:pPr algn="just" eaLnBrk="1" hangingPunct="1">
              <a:defRPr/>
            </a:pPr>
            <a:r>
              <a:rPr lang="ru-RU" sz="21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Раскрытие способов, методов разработки, изготовления и использования наркотических средств</a:t>
            </a:r>
            <a:endParaRPr lang="ru-RU" sz="2100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37399" y="3874351"/>
            <a:ext cx="10369152" cy="6720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8" tIns="60929" rIns="121858" bIns="60929" anchor="ctr"/>
          <a:lstStyle/>
          <a:p>
            <a:pPr algn="just" eaLnBrk="1" hangingPunct="1">
              <a:defRPr/>
            </a:pPr>
            <a:r>
              <a:rPr lang="ru-RU" sz="21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Раскрытие сведений о лекарственных средствах, использование которых может вызвать наркотический эффект</a:t>
            </a:r>
            <a:endParaRPr lang="ru-RU" sz="2100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37399" y="4642351"/>
            <a:ext cx="10369152" cy="38404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8" tIns="60929" rIns="121858" bIns="60929" anchor="ctr"/>
          <a:lstStyle/>
          <a:p>
            <a:pPr algn="just" eaLnBrk="1" hangingPunct="1">
              <a:defRPr/>
            </a:pPr>
            <a:r>
              <a:rPr lang="ru-RU" sz="21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Сообщения о потребителях наркотиков, добившихся славы или успеха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37399" y="5122350"/>
            <a:ext cx="10369152" cy="48005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8" tIns="60929" rIns="121858" bIns="60929" anchor="ctr"/>
          <a:lstStyle/>
          <a:p>
            <a:pPr algn="just" eaLnBrk="1" hangingPunct="1">
              <a:defRPr/>
            </a:pPr>
            <a:r>
              <a:rPr lang="ru-RU" sz="21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Фиксация позитивного эффекта от потребления наркотиков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28780" y="5698351"/>
            <a:ext cx="10369152" cy="44198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8" tIns="60929" rIns="121858" bIns="60929" anchor="ctr"/>
          <a:lstStyle/>
          <a:p>
            <a:pPr algn="just" eaLnBrk="1" hangingPunct="1">
              <a:defRPr/>
            </a:pPr>
            <a:r>
              <a:rPr lang="ru-RU" sz="21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Привлечение внимания к огромным прибылям наркобизнесменов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037401" y="6247607"/>
            <a:ext cx="10380331" cy="38404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8" tIns="60929" rIns="121858" bIns="60929" anchor="ctr"/>
          <a:lstStyle/>
          <a:p>
            <a:pPr algn="just" eaLnBrk="1" hangingPunct="1">
              <a:defRPr/>
            </a:pPr>
            <a:r>
              <a:rPr lang="ru-RU" sz="21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Преуменьшение вреда от потребления наркотиков</a:t>
            </a:r>
          </a:p>
        </p:txBody>
      </p:sp>
      <p:sp>
        <p:nvSpPr>
          <p:cNvPr id="20" name="Овал 19"/>
          <p:cNvSpPr/>
          <p:nvPr/>
        </p:nvSpPr>
        <p:spPr>
          <a:xfrm>
            <a:off x="354330" y="1695449"/>
            <a:ext cx="293369" cy="31432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44805" y="2476499"/>
            <a:ext cx="293369" cy="31432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63855" y="3228974"/>
            <a:ext cx="293369" cy="31432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73380" y="4048124"/>
            <a:ext cx="293369" cy="31432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73380" y="4667249"/>
            <a:ext cx="293369" cy="31432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82905" y="5181599"/>
            <a:ext cx="293369" cy="31432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92430" y="5781674"/>
            <a:ext cx="293369" cy="31432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92430" y="6305549"/>
            <a:ext cx="293369" cy="31432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98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/>
          <p:cNvSpPr/>
          <p:nvPr/>
        </p:nvSpPr>
        <p:spPr>
          <a:xfrm>
            <a:off x="3239308" y="1354371"/>
            <a:ext cx="8647906" cy="53671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8" tIns="60929" rIns="121858" bIns="60929" anchor="ctr"/>
          <a:lstStyle/>
          <a:p>
            <a:pPr algn="just" eaLnBrk="1" hangingPunct="1">
              <a:defRPr/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Осуждение наркотических веществ;</a:t>
            </a:r>
          </a:p>
          <a:p>
            <a:pPr>
              <a:defRPr/>
            </a:pP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Указываются отрицательные последствия их употребления;</a:t>
            </a:r>
          </a:p>
          <a:p>
            <a:pPr>
              <a:defRPr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Новости о задержании преступников;</a:t>
            </a:r>
          </a:p>
          <a:p>
            <a:pPr marL="342900" indent="-342900">
              <a:buFontTx/>
              <a:buChar char="-"/>
              <a:defRPr/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Способы изготовления описаны поверхностно;</a:t>
            </a:r>
          </a:p>
          <a:p>
            <a:pPr marL="342900" indent="-342900">
              <a:buFontTx/>
              <a:buChar char="-"/>
              <a:defRPr/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Места приобретения указаны без конкретных адресов и телефонов.</a:t>
            </a:r>
          </a:p>
          <a:p>
            <a:pPr eaLnBrk="1" hangingPunct="1">
              <a:defRPr/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0" y="2967989"/>
            <a:ext cx="3239308" cy="134661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1800000" rev="0"/>
            </a:camera>
            <a:lightRig rig="threePt" dir="t"/>
          </a:scene3d>
          <a:ex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19200" y="277870"/>
            <a:ext cx="92246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 нарушению законодательства не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относятся материалы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если в них:</a:t>
            </a:r>
          </a:p>
        </p:txBody>
      </p:sp>
    </p:spTree>
    <p:extLst>
      <p:ext uri="{BB962C8B-B14F-4D97-AF65-F5344CB8AC3E}">
        <p14:creationId xmlns:p14="http://schemas.microsoft.com/office/powerpoint/2010/main" val="184298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866775" y="315352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Ответственность за нарушение за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антинаркотического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законодательства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0267" y="1466850"/>
            <a:ext cx="10273141" cy="187698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5" tIns="60942" rIns="121885" bIns="60942" anchor="ctr"/>
          <a:lstStyle/>
          <a:p>
            <a:pPr algn="just" eaLnBrk="1" hangingPunct="1">
              <a:defRPr/>
            </a:pPr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Кодекс Российской Федерации об административных правонарушениях</a:t>
            </a:r>
            <a:r>
              <a:rPr lang="ru-RU" sz="2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Частью 1 статьи 6.13 КоАП РФ предусмотрена административная ответственность за пропаганду либо незаконную рекламу наркотических средств, психотропных веществ или их прекурсоров и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влечет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наложение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административного штрафа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 должностных лиц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от сорока тысяч до пятидесяти тысяч рублей;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юридических лиц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 восьмисот тысяч до одного миллиона рублей с конфискацией рекламной продукции и оборудования, использованного для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изготовления,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административное приостановление деятельности на срок до девяноста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суток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2688" y="3648635"/>
            <a:ext cx="10390087" cy="13475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5" tIns="60942" rIns="121885" bIns="60942" anchor="ctr"/>
          <a:lstStyle/>
          <a:p>
            <a:pPr eaLnBrk="1" hangingPunct="1">
              <a:defRPr/>
            </a:pPr>
            <a:r>
              <a:rPr lang="ru-RU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Предупреждение </a:t>
            </a:r>
            <a:r>
              <a:rPr lang="ru-RU" sz="2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Роскомнадзора</a:t>
            </a:r>
            <a:r>
              <a:rPr lang="ru-RU" sz="1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endParaRPr lang="ru-RU" sz="17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случае неоднократных нарушений в течение двенадцати месяцев, по поводу которых делались такие предупреждения Роскомнадзор может инициировать </a:t>
            </a:r>
            <a:r>
              <a:rPr lang="ru-RU" sz="21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прекращение деятельности СМИ через суд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1252" y="5229225"/>
            <a:ext cx="10604873" cy="14382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5" tIns="60942" rIns="121885" bIns="60942" anchor="ctr"/>
          <a:lstStyle/>
          <a:p>
            <a:pPr eaLnBrk="1" hangingPunct="1">
              <a:defRPr/>
            </a:pPr>
            <a:r>
              <a:rPr lang="ru-RU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Уголовный кодекс Российской Федерации</a:t>
            </a:r>
            <a:r>
              <a:rPr lang="ru-RU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Статья 230.  «Склонение к потреблению наркотических средств, психотропных веществ или их аналогов». 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98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838200" y="477277"/>
            <a:ext cx="853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Роскомнадзора по Республике Крым и г. Севастополь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24125" y="2808357"/>
            <a:ext cx="749617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Порядок распространения материалов и сообщений иностранных агентов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98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9567</TotalTime>
  <Words>2550</Words>
  <Application>Microsoft Office PowerPoint</Application>
  <PresentationFormat>Широкоэкранный</PresentationFormat>
  <Paragraphs>241</Paragraphs>
  <Slides>37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4" baseType="lpstr">
      <vt:lpstr>Arial</vt:lpstr>
      <vt:lpstr>Arial Narrow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    Рассматриваемые вопросы: 1. Недопущение случаев размещения на теле- и радиоканалах информации о способах, методах изготовления и использования, а также местах приобретения наркотических средств, психотропных веществ и их прекурсоров. 2. Порядок распространения материалов и сообщений иностранных агентов. 3. Производство продукции СМИ на теле- и радиоканалах, направленной на профилактику и предупреждение экстремистских проявлений. 4. Недопущение пропаганды нетрадиционных сексуальных отношений среди несовершеннолетних. 5. Ответственность за неудаление владельцем сайта или владельцем информационного ресурса в сети «Интернет» информации или интернет-страницы  </vt:lpstr>
      <vt:lpstr>Статистика по вещанию</vt:lpstr>
      <vt:lpstr>Недопущение случаев размещения на теле- и радиоканалах информации о способах, методах изготовления и использования, а также местах приобретения наркотических средств, психотропных веществ и их прекурсоров.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Управление Роскомнадзора по Республике Крым и г. Севастополь</vt:lpstr>
      <vt:lpstr>Ст. 15.3 Федерального закона от 27.07.2006 N 149-ФЗ  "Об информации, информационных технологиях и о защите информации" определён следующий порядок ограничения доступа к информации, распространяемой с нарушением закона:</vt:lpstr>
      <vt:lpstr>Роскомнадзор на основании обращения обязан незамедлительно:</vt:lpstr>
      <vt:lpstr>Презентация PowerPoint</vt:lpstr>
      <vt:lpstr>Привлечение к административной ответственности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Федеральный закон Российской Федерации от 29.07.2017 «О внесении изменений в Закон Российской Федерации «О средствах массовой информации</dc:title>
  <dc:creator>User</dc:creator>
  <cp:lastModifiedBy>RKN82</cp:lastModifiedBy>
  <cp:revision>459</cp:revision>
  <cp:lastPrinted>2021-05-20T04:23:36Z</cp:lastPrinted>
  <dcterms:created xsi:type="dcterms:W3CDTF">2017-10-18T11:26:57Z</dcterms:created>
  <dcterms:modified xsi:type="dcterms:W3CDTF">2022-11-23T09:52:07Z</dcterms:modified>
</cp:coreProperties>
</file>