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32"/>
  </p:notesMasterIdLst>
  <p:handoutMasterIdLst>
    <p:handoutMasterId r:id="rId33"/>
  </p:handoutMasterIdLst>
  <p:sldIdLst>
    <p:sldId id="256" r:id="rId2"/>
    <p:sldId id="257" r:id="rId3"/>
    <p:sldId id="261" r:id="rId4"/>
    <p:sldId id="262" r:id="rId5"/>
    <p:sldId id="264" r:id="rId6"/>
    <p:sldId id="265" r:id="rId7"/>
    <p:sldId id="266" r:id="rId8"/>
    <p:sldId id="267" r:id="rId9"/>
    <p:sldId id="272" r:id="rId10"/>
    <p:sldId id="271" r:id="rId11"/>
    <p:sldId id="288" r:id="rId12"/>
    <p:sldId id="289" r:id="rId13"/>
    <p:sldId id="269" r:id="rId14"/>
    <p:sldId id="278" r:id="rId15"/>
    <p:sldId id="277" r:id="rId16"/>
    <p:sldId id="280" r:id="rId17"/>
    <p:sldId id="279" r:id="rId18"/>
    <p:sldId id="281" r:id="rId19"/>
    <p:sldId id="282" r:id="rId20"/>
    <p:sldId id="268" r:id="rId21"/>
    <p:sldId id="263" r:id="rId22"/>
    <p:sldId id="273" r:id="rId23"/>
    <p:sldId id="274" r:id="rId24"/>
    <p:sldId id="275" r:id="rId25"/>
    <p:sldId id="285" r:id="rId26"/>
    <p:sldId id="283" r:id="rId27"/>
    <p:sldId id="284" r:id="rId28"/>
    <p:sldId id="286" r:id="rId29"/>
    <p:sldId id="287" r:id="rId30"/>
    <p:sldId id="27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3C48"/>
    <a:srgbClr val="47627F"/>
    <a:srgbClr val="04105A"/>
    <a:srgbClr val="ED613E"/>
    <a:srgbClr val="856E45"/>
    <a:srgbClr val="6F267F"/>
    <a:srgbClr val="FECB00"/>
    <a:srgbClr val="729F11"/>
    <a:srgbClr val="111E31"/>
    <a:srgbClr val="F7E8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128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337110-2D40-42DE-B5E9-1BFFB5991F47}" type="datetimeFigureOut">
              <a:rPr lang="ru-RU" smtClean="0"/>
              <a:pPr/>
              <a:t>12.07.2021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2DA0F6-2940-4374-8572-300C517E39F1}" type="slidenum">
              <a:rPr lang="ru-RU" smtClean="0"/>
              <a:pPr/>
              <a:t>‹#›</a:t>
            </a:fld>
            <a:endParaRPr lang="ru-RU"/>
          </a:p>
        </p:txBody>
      </p:sp>
    </p:spTree>
    <p:extLst>
      <p:ext uri="{BB962C8B-B14F-4D97-AF65-F5344CB8AC3E}">
        <p14:creationId xmlns:p14="http://schemas.microsoft.com/office/powerpoint/2010/main" val="135749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1EC0FA-7127-4CD2-8937-76814DC76944}" type="datetimeFigureOut">
              <a:rPr lang="ru-RU" smtClean="0"/>
              <a:pPr/>
              <a:t>12.07.2021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44C29-D051-46F3-BD59-30809B8F8238}" type="slidenum">
              <a:rPr lang="ru-RU" smtClean="0"/>
              <a:pPr/>
              <a:t>‹#›</a:t>
            </a:fld>
            <a:endParaRPr lang="ru-RU"/>
          </a:p>
        </p:txBody>
      </p:sp>
    </p:spTree>
    <p:extLst>
      <p:ext uri="{BB962C8B-B14F-4D97-AF65-F5344CB8AC3E}">
        <p14:creationId xmlns:p14="http://schemas.microsoft.com/office/powerpoint/2010/main" val="40699914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3444C29-D051-46F3-BD59-30809B8F8238}" type="slidenum">
              <a:rPr lang="ru-RU" smtClean="0"/>
              <a:pPr/>
              <a:t>2</a:t>
            </a:fld>
            <a:endParaRPr lang="ru-RU"/>
          </a:p>
        </p:txBody>
      </p:sp>
    </p:spTree>
    <p:extLst>
      <p:ext uri="{BB962C8B-B14F-4D97-AF65-F5344CB8AC3E}">
        <p14:creationId xmlns:p14="http://schemas.microsoft.com/office/powerpoint/2010/main" val="3370603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3A6A17-123C-4312-8FF2-3589FC6DF887}" type="datetime1">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8412D4-7F68-404C-84E8-B20FB97F21A5}" type="datetime1">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3D925A-B3B0-47D4-90AE-C67FE1BF2981}" type="datetime1">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17880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A96587-3765-44AC-BAC4-4C7D1064EAC0}" type="datetime1">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14554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A23148-AF42-42F8-85D9-C40F4DDA2CD4}" type="datetime1">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8520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08131C-BE57-4E16-AC56-A8665B76904E}" type="datetime1">
              <a:rPr lang="en-US" smtClean="0"/>
              <a:pPr/>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3650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232C38-49B0-4CC6-BF7E-C798C7E70F48}" type="datetime1">
              <a:rPr lang="en-US" smtClean="0"/>
              <a:pPr/>
              <a:t>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17109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5AEA1C-2F61-4362-A5C0-03D2690694C6}" type="datetime1">
              <a:rPr lang="en-US" smtClean="0"/>
              <a:pPr/>
              <a:t>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3910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87ECE-50BD-4D6F-A07A-C3B0A3142A34}" type="datetime1">
              <a:rPr lang="en-US" smtClean="0"/>
              <a:pPr/>
              <a:t>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32461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B4C832-CB09-4AD3-9734-AE9D335741E3}" type="datetime1">
              <a:rPr lang="en-US" smtClean="0"/>
              <a:pPr/>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9C147C-70F0-48B8-B94F-70999581CF72}" type="datetime1">
              <a:rPr lang="en-US" smtClean="0"/>
              <a:pPr/>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8" y="0"/>
            <a:ext cx="9143024"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49928-EABC-4E30-89CB-2CF7CDE6F2AB}" type="datetime1">
              <a:rPr lang="en-US" smtClean="0"/>
              <a:pPr/>
              <a:t>7/12/2021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FF7-5919-41BF-8DD0-96FAEA1BD99B}" type="slidenum">
              <a:rPr lang="en-US" smtClean="0"/>
              <a:pPr/>
              <a:t>‹#›</a:t>
            </a:fld>
            <a:endParaRPr lang="en-US"/>
          </a:p>
        </p:txBody>
      </p:sp>
    </p:spTree>
    <p:extLst>
      <p:ext uri="{BB962C8B-B14F-4D97-AF65-F5344CB8AC3E}">
        <p14:creationId xmlns:p14="http://schemas.microsoft.com/office/powerpoint/2010/main" val="2857459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lenta.ru/tags/organizations/rosstat/"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NUL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823" y="0"/>
            <a:ext cx="8475785" cy="2387600"/>
          </a:xfrm>
        </p:spPr>
        <p:txBody>
          <a:bodyPr>
            <a:normAutofit/>
          </a:bodyPr>
          <a:lstStyle/>
          <a:p>
            <a:r>
              <a:rPr lang="ru-RU" sz="5000" b="1" dirty="0" smtClean="0">
                <a:solidFill>
                  <a:srgbClr val="1F3185"/>
                </a:solidFill>
                <a:latin typeface="Times New Roman" pitchFamily="18" charset="0"/>
                <a:cs typeface="Times New Roman" pitchFamily="18" charset="0"/>
              </a:rPr>
              <a:t>Соблюдение выборного законодательства Российской Федерации</a:t>
            </a:r>
            <a:endParaRPr lang="en-US" sz="5000" b="1" dirty="0">
              <a:solidFill>
                <a:srgbClr val="04105A"/>
              </a:solidFill>
              <a:latin typeface="+mn-lt"/>
            </a:endParaRPr>
          </a:p>
        </p:txBody>
      </p:sp>
      <p:sp>
        <p:nvSpPr>
          <p:cNvPr id="3" name="Subtitle 2"/>
          <p:cNvSpPr>
            <a:spLocks noGrp="1"/>
          </p:cNvSpPr>
          <p:nvPr>
            <p:ph type="subTitle" idx="1"/>
          </p:nvPr>
        </p:nvSpPr>
        <p:spPr>
          <a:xfrm>
            <a:off x="2256090" y="2597921"/>
            <a:ext cx="6887910" cy="974221"/>
          </a:xfrm>
        </p:spPr>
        <p:txBody>
          <a:bodyPr>
            <a:normAutofit fontScale="92500" lnSpcReduction="10000"/>
          </a:bodyPr>
          <a:lstStyle/>
          <a:p>
            <a:r>
              <a:rPr lang="ru-RU" sz="2000" i="1" dirty="0" smtClean="0">
                <a:solidFill>
                  <a:srgbClr val="47627F"/>
                </a:solidFill>
                <a:latin typeface="Times New Roman" pitchFamily="18" charset="0"/>
                <a:cs typeface="Times New Roman" pitchFamily="18" charset="0"/>
              </a:rPr>
              <a:t>Заместитель руководителя - начальник отдела Управления Роскомнадзора по Республике Крым и г. Севастополь </a:t>
            </a:r>
          </a:p>
          <a:p>
            <a:r>
              <a:rPr lang="ru-RU" sz="2000" b="1" i="1" dirty="0" smtClean="0">
                <a:solidFill>
                  <a:srgbClr val="47627F"/>
                </a:solidFill>
                <a:latin typeface="Times New Roman" pitchFamily="18" charset="0"/>
                <a:cs typeface="Times New Roman" pitchFamily="18" charset="0"/>
              </a:rPr>
              <a:t>Кучина Наталья Александровна</a:t>
            </a:r>
            <a:endParaRPr lang="en-US" sz="2000" b="1" i="1" dirty="0">
              <a:solidFill>
                <a:srgbClr val="47627F"/>
              </a:solidFill>
              <a:latin typeface="Times New Roman" pitchFamily="18" charset="0"/>
              <a:cs typeface="Times New Roman" pitchFamily="18" charset="0"/>
            </a:endParaRPr>
          </a:p>
        </p:txBody>
      </p:sp>
      <p:sp>
        <p:nvSpPr>
          <p:cNvPr id="4" name="Subtitle 2"/>
          <p:cNvSpPr txBox="1">
            <a:spLocks/>
          </p:cNvSpPr>
          <p:nvPr/>
        </p:nvSpPr>
        <p:spPr>
          <a:xfrm>
            <a:off x="3238774" y="3572142"/>
            <a:ext cx="5794131" cy="661526"/>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2000" i="1" dirty="0" smtClean="0">
                <a:solidFill>
                  <a:srgbClr val="47627F"/>
                </a:solidFill>
                <a:latin typeface="Times New Roman" pitchFamily="18" charset="0"/>
                <a:cs typeface="Times New Roman" pitchFamily="18" charset="0"/>
              </a:rPr>
              <a:t>Начальник отдела контроля и надзора в сфере массовых коммуникаций </a:t>
            </a:r>
            <a:r>
              <a:rPr lang="ru-RU" sz="2000" b="1" i="1" dirty="0" smtClean="0">
                <a:solidFill>
                  <a:srgbClr val="47627F"/>
                </a:solidFill>
                <a:latin typeface="Times New Roman" pitchFamily="18" charset="0"/>
                <a:cs typeface="Times New Roman" pitchFamily="18" charset="0"/>
              </a:rPr>
              <a:t>Набокова Ксения Андреевна</a:t>
            </a:r>
            <a:endParaRPr lang="en-US" sz="2000" b="1" i="1" dirty="0">
              <a:solidFill>
                <a:srgbClr val="47627F"/>
              </a:solidFill>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30837FF7-5919-41BF-8DD0-96FAEA1BD99B}" type="slidenum">
              <a:rPr lang="en-US" smtClean="0"/>
              <a:pPr/>
              <a:t>1</a:t>
            </a:fld>
            <a:endParaRPr lang="en-US"/>
          </a:p>
        </p:txBody>
      </p:sp>
    </p:spTree>
    <p:extLst>
      <p:ext uri="{BB962C8B-B14F-4D97-AF65-F5344CB8AC3E}">
        <p14:creationId xmlns:p14="http://schemas.microsoft.com/office/powerpoint/2010/main" val="2399436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s://www.analyticsindiamag.com/wp-content/uploads/2017/04/Hiring.jpg"/>
          <p:cNvPicPr>
            <a:picLocks noChangeAspect="1" noChangeArrowheads="1"/>
          </p:cNvPicPr>
          <p:nvPr/>
        </p:nvPicPr>
        <p:blipFill>
          <a:blip r:embed="rId2" cstate="print"/>
          <a:srcRect l="31336" t="5921" r="30040" b="17155"/>
          <a:stretch>
            <a:fillRect/>
          </a:stretch>
        </p:blipFill>
        <p:spPr bwMode="auto">
          <a:xfrm>
            <a:off x="6981825" y="2771872"/>
            <a:ext cx="1934086" cy="2370451"/>
          </a:xfrm>
          <a:prstGeom prst="rect">
            <a:avLst/>
          </a:prstGeom>
          <a:ln>
            <a:noFill/>
          </a:ln>
          <a:effectLst>
            <a:softEdge rad="112500"/>
          </a:effectLst>
        </p:spPr>
      </p:pic>
      <p:sp>
        <p:nvSpPr>
          <p:cNvPr id="3" name="Прямоугольник 2"/>
          <p:cNvSpPr/>
          <p:nvPr/>
        </p:nvSpPr>
        <p:spPr>
          <a:xfrm>
            <a:off x="923924" y="2843620"/>
            <a:ext cx="6019801" cy="2246769"/>
          </a:xfrm>
          <a:prstGeom prst="rect">
            <a:avLst/>
          </a:prstGeom>
        </p:spPr>
        <p:txBody>
          <a:bodyPr wrap="square">
            <a:spAutoFit/>
          </a:bodyPr>
          <a:lstStyle/>
          <a:p>
            <a:pPr algn="just"/>
            <a:r>
              <a:rPr lang="ru-RU" sz="2000" dirty="0" smtClean="0">
                <a:latin typeface="Times New Roman" pitchFamily="18" charset="0"/>
                <a:cs typeface="Times New Roman" pitchFamily="18" charset="0"/>
              </a:rPr>
              <a:t>а) использование избирательным объединением </a:t>
            </a:r>
            <a:r>
              <a:rPr lang="ru-RU" sz="2000" b="1" dirty="0" smtClean="0">
                <a:latin typeface="Times New Roman" pitchFamily="18" charset="0"/>
                <a:cs typeface="Times New Roman" pitchFamily="18" charset="0"/>
              </a:rPr>
              <a:t>изображений выдвинутых им </a:t>
            </a:r>
            <a:r>
              <a:rPr lang="ru-RU" sz="2000" dirty="0" smtClean="0">
                <a:latin typeface="Times New Roman" pitchFamily="18" charset="0"/>
                <a:cs typeface="Times New Roman" pitchFamily="18" charset="0"/>
              </a:rPr>
              <a:t>на соответствующих выборах кандидатов (в том числе в составе списка кандидатов), включая кандидатов </a:t>
            </a:r>
            <a:r>
              <a:rPr lang="ru-RU" sz="2000" b="1" dirty="0" smtClean="0">
                <a:latin typeface="Times New Roman" pitchFamily="18" charset="0"/>
                <a:cs typeface="Times New Roman" pitchFamily="18" charset="0"/>
              </a:rPr>
              <a:t>среди неопределенного круга лиц</a:t>
            </a:r>
            <a:r>
              <a:rPr lang="ru-RU" sz="2000" dirty="0" smtClean="0">
                <a:latin typeface="Times New Roman" pitchFamily="18" charset="0"/>
                <a:cs typeface="Times New Roman" pitchFamily="18" charset="0"/>
              </a:rPr>
              <a:t>;</a:t>
            </a:r>
          </a:p>
          <a:p>
            <a:pPr algn="just"/>
            <a:r>
              <a:rPr lang="ru-RU" sz="2000" dirty="0" smtClean="0">
                <a:latin typeface="Times New Roman" pitchFamily="18" charset="0"/>
                <a:cs typeface="Times New Roman" pitchFamily="18" charset="0"/>
              </a:rPr>
              <a:t>б) использование кандидатом </a:t>
            </a:r>
            <a:r>
              <a:rPr lang="ru-RU" sz="2000" b="1" dirty="0" smtClean="0">
                <a:latin typeface="Times New Roman" pitchFamily="18" charset="0"/>
                <a:cs typeface="Times New Roman" pitchFamily="18" charset="0"/>
              </a:rPr>
              <a:t>своих изображений</a:t>
            </a:r>
            <a:r>
              <a:rPr lang="ru-RU" sz="2000" dirty="0" smtClean="0">
                <a:latin typeface="Times New Roman" pitchFamily="18" charset="0"/>
                <a:cs typeface="Times New Roman" pitchFamily="18" charset="0"/>
              </a:rPr>
              <a:t>, в том числе среди </a:t>
            </a:r>
            <a:r>
              <a:rPr lang="ru-RU" sz="2000" b="1" dirty="0" smtClean="0">
                <a:latin typeface="Times New Roman" pitchFamily="18" charset="0"/>
                <a:cs typeface="Times New Roman" pitchFamily="18" charset="0"/>
              </a:rPr>
              <a:t>неопределенного круга лиц</a:t>
            </a:r>
            <a:r>
              <a:rPr lang="ru-RU" sz="2000" dirty="0" smtClean="0">
                <a:latin typeface="Times New Roman" pitchFamily="18" charset="0"/>
                <a:cs typeface="Times New Roman" pitchFamily="18" charset="0"/>
              </a:rPr>
              <a:t>.</a:t>
            </a:r>
          </a:p>
        </p:txBody>
      </p:sp>
      <p:sp>
        <p:nvSpPr>
          <p:cNvPr id="4" name="Прямоугольник 3"/>
          <p:cNvSpPr/>
          <p:nvPr/>
        </p:nvSpPr>
        <p:spPr>
          <a:xfrm>
            <a:off x="1363452" y="1685844"/>
            <a:ext cx="7543155" cy="969496"/>
          </a:xfrm>
          <a:prstGeom prst="rect">
            <a:avLst/>
          </a:prstGeom>
          <a:noFill/>
          <a:ln w="38100">
            <a:solidFill>
              <a:schemeClr val="accent1">
                <a:lumMod val="75000"/>
              </a:schemeClr>
            </a:solidFill>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lvl="0" algn="just"/>
            <a:r>
              <a:rPr lang="ru-RU" sz="1900" dirty="0" smtClean="0">
                <a:solidFill>
                  <a:prstClr val="black"/>
                </a:solidFill>
                <a:latin typeface="Times New Roman" pitchFamily="18" charset="0"/>
                <a:cs typeface="Times New Roman" pitchFamily="18" charset="0"/>
              </a:rPr>
              <a:t>При проведении выборов использование </a:t>
            </a:r>
            <a:r>
              <a:rPr lang="ru-RU" sz="1900" b="1" dirty="0" smtClean="0">
                <a:solidFill>
                  <a:prstClr val="black"/>
                </a:solidFill>
                <a:latin typeface="Times New Roman" pitchFamily="18" charset="0"/>
                <a:cs typeface="Times New Roman" pitchFamily="18" charset="0"/>
              </a:rPr>
              <a:t>в агитационных материалах изображений физического лица </a:t>
            </a:r>
            <a:r>
              <a:rPr lang="ru-RU" sz="1900" b="1" u="sng" dirty="0" smtClean="0">
                <a:solidFill>
                  <a:srgbClr val="FF0000"/>
                </a:solidFill>
                <a:latin typeface="Times New Roman" pitchFamily="18" charset="0"/>
                <a:cs typeface="Times New Roman" pitchFamily="18" charset="0"/>
              </a:rPr>
              <a:t>допускается</a:t>
            </a:r>
            <a:r>
              <a:rPr lang="ru-RU" sz="1900" dirty="0" smtClean="0">
                <a:solidFill>
                  <a:prstClr val="black"/>
                </a:solidFill>
                <a:latin typeface="Times New Roman" pitchFamily="18" charset="0"/>
                <a:cs typeface="Times New Roman" pitchFamily="18" charset="0"/>
              </a:rPr>
              <a:t> только в следующих случаях :</a:t>
            </a:r>
          </a:p>
        </p:txBody>
      </p:sp>
      <p:sp>
        <p:nvSpPr>
          <p:cNvPr id="6" name="Прямоугольник 5"/>
          <p:cNvSpPr/>
          <p:nvPr/>
        </p:nvSpPr>
        <p:spPr>
          <a:xfrm>
            <a:off x="1811216" y="211016"/>
            <a:ext cx="7209692" cy="923330"/>
          </a:xfrm>
          <a:prstGeom prst="rect">
            <a:avLst/>
          </a:prstGeom>
        </p:spPr>
        <p:txBody>
          <a:bodyPr wrap="square">
            <a:spAutoFit/>
          </a:bodyPr>
          <a:lstStyle/>
          <a:p>
            <a:pPr lvl="0" algn="ctr"/>
            <a:r>
              <a:rPr lang="ru-RU"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sp>
        <p:nvSpPr>
          <p:cNvPr id="7" name="TextBox 6"/>
          <p:cNvSpPr txBox="1"/>
          <p:nvPr/>
        </p:nvSpPr>
        <p:spPr>
          <a:xfrm>
            <a:off x="390525" y="5142323"/>
            <a:ext cx="8753475" cy="1384995"/>
          </a:xfrm>
          <a:prstGeom prst="rect">
            <a:avLst/>
          </a:prstGeom>
          <a:noFill/>
        </p:spPr>
        <p:txBody>
          <a:bodyPr wrap="square" rtlCol="0">
            <a:spAutoFit/>
          </a:bodyPr>
          <a:lstStyle/>
          <a:p>
            <a:pPr marL="285750" indent="-285750" algn="just">
              <a:buFont typeface="Arial" panose="020B0604020202020204" pitchFamily="34" charset="0"/>
              <a:buChar char="•"/>
            </a:pPr>
            <a:r>
              <a:rPr lang="ru-RU" sz="1400" i="1" dirty="0" smtClean="0">
                <a:latin typeface="Times New Roman" pitchFamily="18" charset="0"/>
                <a:cs typeface="Times New Roman" pitchFamily="18" charset="0"/>
              </a:rPr>
              <a:t>ч. 9.1 ст. 62 Федерального закона от 22.02.2014 N 20-ФЗ «О выборах депутатов Государственной Думы Федерального Собрания Российской Федерации»</a:t>
            </a:r>
          </a:p>
          <a:p>
            <a:pPr marL="285750" indent="-285750" algn="just">
              <a:buFont typeface="Arial" panose="020B0604020202020204" pitchFamily="34" charset="0"/>
              <a:buChar char="•"/>
            </a:pPr>
            <a:r>
              <a:rPr lang="ru-RU" sz="1400" i="1" dirty="0">
                <a:latin typeface="Times New Roman" pitchFamily="18" charset="0"/>
                <a:cs typeface="Times New Roman" pitchFamily="18" charset="0"/>
              </a:rPr>
              <a:t>ч. </a:t>
            </a:r>
            <a:r>
              <a:rPr lang="ru-RU" sz="1400" i="1" dirty="0" smtClean="0">
                <a:latin typeface="Times New Roman" pitchFamily="18" charset="0"/>
                <a:cs typeface="Times New Roman" pitchFamily="18" charset="0"/>
              </a:rPr>
              <a:t>10.1 </a:t>
            </a:r>
            <a:r>
              <a:rPr lang="ru-RU" sz="1400" i="1" dirty="0">
                <a:latin typeface="Times New Roman" pitchFamily="18" charset="0"/>
                <a:cs typeface="Times New Roman" pitchFamily="18" charset="0"/>
              </a:rPr>
              <a:t>ст. </a:t>
            </a:r>
            <a:r>
              <a:rPr lang="ru-RU" sz="1400" i="1" dirty="0" smtClean="0">
                <a:latin typeface="Times New Roman" pitchFamily="18" charset="0"/>
                <a:cs typeface="Times New Roman" pitchFamily="18" charset="0"/>
              </a:rPr>
              <a:t>51 </a:t>
            </a:r>
            <a:r>
              <a:rPr lang="ru-RU" sz="1400" i="1" dirty="0">
                <a:latin typeface="Times New Roman" pitchFamily="18" charset="0"/>
                <a:cs typeface="Times New Roman" pitchFamily="18" charset="0"/>
              </a:rPr>
              <a:t>Закона города Севастополя «О выборах депутатов законодательного собрания города Севастополя» от 30.04.2014</a:t>
            </a:r>
          </a:p>
          <a:p>
            <a:pPr marL="285750" indent="-285750" algn="just">
              <a:buFont typeface="Arial" panose="020B0604020202020204" pitchFamily="34" charset="0"/>
              <a:buChar char="•"/>
            </a:pPr>
            <a:r>
              <a:rPr lang="ru-RU" sz="1400" i="1" dirty="0">
                <a:latin typeface="Times New Roman" pitchFamily="18" charset="0"/>
                <a:cs typeface="Times New Roman" pitchFamily="18" charset="0"/>
              </a:rPr>
              <a:t>ч. </a:t>
            </a:r>
            <a:r>
              <a:rPr lang="ru-RU" sz="1400" i="1" dirty="0" smtClean="0">
                <a:latin typeface="Times New Roman" pitchFamily="18" charset="0"/>
                <a:cs typeface="Times New Roman" pitchFamily="18" charset="0"/>
              </a:rPr>
              <a:t>10.1 </a:t>
            </a:r>
            <a:r>
              <a:rPr lang="ru-RU" sz="1400" i="1" dirty="0">
                <a:latin typeface="Times New Roman" pitchFamily="18" charset="0"/>
                <a:cs typeface="Times New Roman" pitchFamily="18" charset="0"/>
              </a:rPr>
              <a:t>ст. </a:t>
            </a:r>
            <a:r>
              <a:rPr lang="ru-RU" sz="1400" i="1" dirty="0" smtClean="0">
                <a:latin typeface="Times New Roman" pitchFamily="18" charset="0"/>
                <a:cs typeface="Times New Roman" pitchFamily="18" charset="0"/>
              </a:rPr>
              <a:t>60 </a:t>
            </a:r>
            <a:r>
              <a:rPr lang="ru-RU" sz="1400" i="1" dirty="0">
                <a:latin typeface="Times New Roman" pitchFamily="18" charset="0"/>
                <a:cs typeface="Times New Roman" pitchFamily="18" charset="0"/>
              </a:rPr>
              <a:t>Закона города Севастополя «О выборах депутатов представительных органов внутригородских муниципальных образований города Севастополя» от </a:t>
            </a:r>
            <a:r>
              <a:rPr lang="ru-RU" sz="1400" i="1" dirty="0" smtClean="0">
                <a:latin typeface="Times New Roman" pitchFamily="18" charset="0"/>
                <a:cs typeface="Times New Roman" pitchFamily="18" charset="0"/>
              </a:rPr>
              <a:t>02.06.2014</a:t>
            </a:r>
            <a:endParaRPr lang="ru-RU" sz="1400" i="1"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a:xfrm>
            <a:off x="7086600" y="0"/>
            <a:ext cx="2057400" cy="365125"/>
          </a:xfrm>
        </p:spPr>
        <p:txBody>
          <a:bodyPr/>
          <a:lstStyle/>
          <a:p>
            <a:fld id="{30837FF7-5919-41BF-8DD0-96FAEA1BD99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11</a:t>
            </a:fld>
            <a:endParaRPr lang="en-US" dirty="0"/>
          </a:p>
        </p:txBody>
      </p:sp>
      <p:sp>
        <p:nvSpPr>
          <p:cNvPr id="3" name="Прямоугольник 2"/>
          <p:cNvSpPr/>
          <p:nvPr/>
        </p:nvSpPr>
        <p:spPr>
          <a:xfrm>
            <a:off x="1811216" y="211016"/>
            <a:ext cx="7209692" cy="923330"/>
          </a:xfrm>
          <a:prstGeom prst="rect">
            <a:avLst/>
          </a:prstGeom>
        </p:spPr>
        <p:txBody>
          <a:bodyPr wrap="square">
            <a:spAutoFit/>
          </a:bodyPr>
          <a:lstStyle/>
          <a:p>
            <a:pPr lvl="0" algn="ctr"/>
            <a:r>
              <a:rPr lang="ru-RU"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sp>
        <p:nvSpPr>
          <p:cNvPr id="4" name="Прямоугольник 3"/>
          <p:cNvSpPr/>
          <p:nvPr/>
        </p:nvSpPr>
        <p:spPr>
          <a:xfrm>
            <a:off x="1523999" y="1134346"/>
            <a:ext cx="7648575" cy="1569660"/>
          </a:xfrm>
          <a:prstGeom prst="rect">
            <a:avLst/>
          </a:prstGeom>
        </p:spPr>
        <p:txBody>
          <a:bodyPr wrap="square">
            <a:spAutoFit/>
          </a:bodyPr>
          <a:lstStyle/>
          <a:p>
            <a:pPr algn="just"/>
            <a:r>
              <a:rPr lang="ru-RU" sz="1600" b="1" dirty="0" smtClean="0">
                <a:latin typeface="Times New Roman" pitchFamily="18" charset="0"/>
                <a:cs typeface="Times New Roman" pitchFamily="18" charset="0"/>
              </a:rPr>
              <a:t>Негосударственные организации </a:t>
            </a:r>
            <a:r>
              <a:rPr lang="ru-RU" sz="1600" b="1" dirty="0">
                <a:latin typeface="Times New Roman" pitchFamily="18" charset="0"/>
                <a:cs typeface="Times New Roman" pitchFamily="18" charset="0"/>
              </a:rPr>
              <a:t>телерадиовещания, </a:t>
            </a:r>
            <a:r>
              <a:rPr lang="ru-RU" sz="1600" b="1" dirty="0" smtClean="0">
                <a:latin typeface="Times New Roman" pitchFamily="18" charset="0"/>
                <a:cs typeface="Times New Roman" pitchFamily="18" charset="0"/>
              </a:rPr>
              <a:t>редакции </a:t>
            </a:r>
            <a:r>
              <a:rPr lang="ru-RU" sz="1600" b="1" dirty="0">
                <a:latin typeface="Times New Roman" pitchFamily="18" charset="0"/>
                <a:cs typeface="Times New Roman" pitchFamily="18" charset="0"/>
              </a:rPr>
              <a:t>негосударственных периодических печатных изданий и </a:t>
            </a:r>
            <a:r>
              <a:rPr lang="ru-RU" sz="1600" b="1" dirty="0" smtClean="0">
                <a:latin typeface="Times New Roman" pitchFamily="18" charset="0"/>
                <a:cs typeface="Times New Roman" pitchFamily="18" charset="0"/>
              </a:rPr>
              <a:t>редакции </a:t>
            </a:r>
            <a:r>
              <a:rPr lang="ru-RU" sz="1600" b="1" dirty="0">
                <a:latin typeface="Times New Roman" pitchFamily="18" charset="0"/>
                <a:cs typeface="Times New Roman" pitchFamily="18" charset="0"/>
              </a:rPr>
              <a:t>сетевых изданий, </a:t>
            </a:r>
            <a:r>
              <a:rPr lang="ru-RU" sz="1600" dirty="0">
                <a:latin typeface="Times New Roman" pitchFamily="18" charset="0"/>
                <a:cs typeface="Times New Roman" pitchFamily="18" charset="0"/>
              </a:rPr>
              <a:t>осуществляющие выпуск средств массовой </a:t>
            </a:r>
            <a:r>
              <a:rPr lang="ru-RU" sz="1600" dirty="0" smtClean="0">
                <a:latin typeface="Times New Roman" pitchFamily="18" charset="0"/>
                <a:cs typeface="Times New Roman" pitchFamily="18" charset="0"/>
              </a:rPr>
              <a:t>информации вправе </a:t>
            </a:r>
            <a:r>
              <a:rPr lang="ru-RU" sz="1600" b="1" dirty="0" smtClean="0">
                <a:latin typeface="Times New Roman" pitchFamily="18" charset="0"/>
                <a:cs typeface="Times New Roman" pitchFamily="18" charset="0"/>
              </a:rPr>
              <a:t>предоставлять </a:t>
            </a:r>
            <a:r>
              <a:rPr lang="ru-RU" sz="1600" b="1" dirty="0" smtClean="0">
                <a:solidFill>
                  <a:srgbClr val="FF0000"/>
                </a:solidFill>
                <a:latin typeface="Times New Roman" pitchFamily="18" charset="0"/>
                <a:cs typeface="Times New Roman" pitchFamily="18" charset="0"/>
              </a:rPr>
              <a:t>платное</a:t>
            </a:r>
            <a:r>
              <a:rPr lang="ru-RU" sz="1600" b="1" dirty="0" smtClean="0">
                <a:latin typeface="Times New Roman" pitchFamily="18" charset="0"/>
                <a:cs typeface="Times New Roman" pitchFamily="18" charset="0"/>
              </a:rPr>
              <a:t> эфирное время, платную печатную площадь, платные услуги </a:t>
            </a:r>
            <a:r>
              <a:rPr lang="ru-RU" sz="1600" b="1" dirty="0">
                <a:latin typeface="Times New Roman" pitchFamily="18" charset="0"/>
                <a:cs typeface="Times New Roman" pitchFamily="18" charset="0"/>
              </a:rPr>
              <a:t>по размещению агитационных материалов при условии выполнения </a:t>
            </a:r>
            <a:r>
              <a:rPr lang="ru-RU" sz="1600" b="1" u="sng" dirty="0" smtClean="0">
                <a:latin typeface="Times New Roman" pitchFamily="18" charset="0"/>
                <a:cs typeface="Times New Roman" pitchFamily="18" charset="0"/>
              </a:rPr>
              <a:t>следующих </a:t>
            </a:r>
            <a:r>
              <a:rPr lang="ru-RU" sz="1600" b="1" u="sng" dirty="0">
                <a:latin typeface="Times New Roman" pitchFamily="18" charset="0"/>
                <a:cs typeface="Times New Roman" pitchFamily="18" charset="0"/>
              </a:rPr>
              <a:t>требований</a:t>
            </a:r>
            <a:r>
              <a:rPr lang="ru-RU" sz="1600" b="1"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a:t>
            </a:r>
            <a:r>
              <a:rPr lang="ru-RU" sz="1600" dirty="0" err="1" smtClean="0">
                <a:latin typeface="Times New Roman" pitchFamily="18" charset="0"/>
                <a:cs typeface="Times New Roman" pitchFamily="18" charset="0"/>
              </a:rPr>
              <a:t>п.п</a:t>
            </a:r>
            <a:r>
              <a:rPr lang="ru-RU" sz="1600" dirty="0" smtClean="0">
                <a:latin typeface="Times New Roman" pitchFamily="18" charset="0"/>
                <a:cs typeface="Times New Roman" pitchFamily="18" charset="0"/>
              </a:rPr>
              <a:t>. 4 - 6 </a:t>
            </a:r>
            <a:r>
              <a:rPr lang="ru-RU" sz="1600" dirty="0">
                <a:latin typeface="Times New Roman" pitchFamily="18" charset="0"/>
                <a:cs typeface="Times New Roman" pitchFamily="18" charset="0"/>
              </a:rPr>
              <a:t>ст. 50</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
        <p:nvSpPr>
          <p:cNvPr id="5" name="Прямоугольник 4"/>
          <p:cNvSpPr/>
          <p:nvPr/>
        </p:nvSpPr>
        <p:spPr>
          <a:xfrm>
            <a:off x="923925" y="2717460"/>
            <a:ext cx="8248649" cy="2308324"/>
          </a:xfrm>
          <a:prstGeom prst="rect">
            <a:avLst/>
          </a:prstGeom>
        </p:spPr>
        <p:txBody>
          <a:bodyPr wrap="square">
            <a:spAutoFit/>
          </a:bodyPr>
          <a:lstStyle/>
          <a:p>
            <a:pPr algn="just"/>
            <a:r>
              <a:rPr lang="ru-RU" sz="1600" dirty="0" smtClean="0">
                <a:latin typeface="Times New Roman" pitchFamily="18" charset="0"/>
                <a:cs typeface="Times New Roman" pitchFamily="18" charset="0"/>
              </a:rPr>
              <a:t>- условия </a:t>
            </a:r>
            <a:r>
              <a:rPr lang="ru-RU" sz="1600" dirty="0">
                <a:latin typeface="Times New Roman" pitchFamily="18" charset="0"/>
                <a:cs typeface="Times New Roman" pitchFamily="18" charset="0"/>
              </a:rPr>
              <a:t>оплаты эфирного времени, печатной площади, услуг по размещению агитационных материалов, </a:t>
            </a:r>
            <a:r>
              <a:rPr lang="ru-RU" sz="1600" b="1" dirty="0">
                <a:latin typeface="Times New Roman" pitchFamily="18" charset="0"/>
                <a:cs typeface="Times New Roman" pitchFamily="18" charset="0"/>
              </a:rPr>
              <a:t>должны быть едины </a:t>
            </a:r>
            <a:r>
              <a:rPr lang="ru-RU" sz="1600" dirty="0">
                <a:latin typeface="Times New Roman" pitchFamily="18" charset="0"/>
                <a:cs typeface="Times New Roman" pitchFamily="18" charset="0"/>
              </a:rPr>
              <a:t>для всех зарегистрированных кандидатов, избирательных </a:t>
            </a:r>
            <a:r>
              <a:rPr lang="ru-RU" sz="1600" dirty="0" smtClean="0">
                <a:latin typeface="Times New Roman" pitchFamily="18" charset="0"/>
                <a:cs typeface="Times New Roman" pitchFamily="18" charset="0"/>
              </a:rPr>
              <a:t>объединений;</a:t>
            </a:r>
            <a:endParaRPr lang="ru-RU" sz="1600" dirty="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 при </a:t>
            </a:r>
            <a:r>
              <a:rPr lang="ru-RU" sz="1600" dirty="0">
                <a:latin typeface="Times New Roman" pitchFamily="18" charset="0"/>
                <a:cs typeface="Times New Roman" pitchFamily="18" charset="0"/>
              </a:rPr>
              <a:t>проведении выборов сведения о размере (в валюте Российской Федерации) и других условиях оплаты эфирного времени, печатной площади, услуг по размещению агитационных материалов должны быть опубликованы соответствующей организацией телерадиовещания, редакцией периодического печатного издания, редакцией сетевого издания </a:t>
            </a:r>
            <a:r>
              <a:rPr lang="ru-RU" sz="1600" b="1" u="sng" dirty="0">
                <a:solidFill>
                  <a:srgbClr val="FF0000"/>
                </a:solidFill>
                <a:latin typeface="Times New Roman" pitchFamily="18" charset="0"/>
                <a:cs typeface="Times New Roman" pitchFamily="18" charset="0"/>
              </a:rPr>
              <a:t>не позднее чем через 30 дней со дня официального опубликования (публикации) решения о назначении выборов. </a:t>
            </a:r>
          </a:p>
        </p:txBody>
      </p:sp>
      <p:sp>
        <p:nvSpPr>
          <p:cNvPr id="6" name="Прямоугольник 5"/>
          <p:cNvSpPr/>
          <p:nvPr/>
        </p:nvSpPr>
        <p:spPr>
          <a:xfrm>
            <a:off x="266700" y="5025784"/>
            <a:ext cx="8877300" cy="1569660"/>
          </a:xfrm>
          <a:prstGeom prst="rect">
            <a:avLst/>
          </a:prstGeom>
        </p:spPr>
        <p:txBody>
          <a:bodyPr wrap="square">
            <a:spAutoFit/>
          </a:bodyPr>
          <a:lstStyle/>
          <a:p>
            <a:pPr lvl="0" algn="just"/>
            <a:r>
              <a:rPr lang="ru-RU" sz="1600" dirty="0">
                <a:solidFill>
                  <a:prstClr val="black"/>
                </a:solidFill>
                <a:latin typeface="Times New Roman" pitchFamily="18" charset="0"/>
                <a:cs typeface="Times New Roman" pitchFamily="18" charset="0"/>
              </a:rPr>
              <a:t>Указанные сведения, информация о дате и об источнике их опубликования, сведения о регистрационном номере и дате выдачи свидетельства о регистрации средства массовой информации </a:t>
            </a:r>
            <a:r>
              <a:rPr lang="ru-RU" sz="1600" b="1" u="sng" dirty="0">
                <a:solidFill>
                  <a:srgbClr val="FF0000"/>
                </a:solidFill>
                <a:latin typeface="Times New Roman" pitchFamily="18" charset="0"/>
                <a:cs typeface="Times New Roman" pitchFamily="18" charset="0"/>
              </a:rPr>
              <a:t>и уведомление о готовности предоставить эфирное время, печатную площадь</a:t>
            </a:r>
            <a:r>
              <a:rPr lang="ru-RU" sz="1600" b="1" dirty="0">
                <a:solidFill>
                  <a:srgbClr val="FF0000"/>
                </a:solidFill>
                <a:latin typeface="Times New Roman" pitchFamily="18" charset="0"/>
                <a:cs typeface="Times New Roman" pitchFamily="18" charset="0"/>
              </a:rPr>
              <a:t> </a:t>
            </a:r>
            <a:r>
              <a:rPr lang="ru-RU" sz="1600" dirty="0">
                <a:solidFill>
                  <a:prstClr val="black"/>
                </a:solidFill>
                <a:latin typeface="Times New Roman" pitchFamily="18" charset="0"/>
                <a:cs typeface="Times New Roman" pitchFamily="18" charset="0"/>
              </a:rPr>
              <a:t>для проведения предвыборной агитации, услуги по размещению агитационных материалов в сетевом издании </a:t>
            </a:r>
            <a:r>
              <a:rPr lang="ru-RU" sz="1600" b="1" u="sng" dirty="0">
                <a:solidFill>
                  <a:srgbClr val="FF0000"/>
                </a:solidFill>
                <a:latin typeface="Times New Roman" pitchFamily="18" charset="0"/>
                <a:cs typeface="Times New Roman" pitchFamily="18" charset="0"/>
              </a:rPr>
              <a:t>в тот же срок должны быть представлены </a:t>
            </a:r>
            <a:r>
              <a:rPr lang="ru-RU" sz="1600" dirty="0">
                <a:solidFill>
                  <a:prstClr val="black"/>
                </a:solidFill>
                <a:latin typeface="Times New Roman" pitchFamily="18" charset="0"/>
                <a:cs typeface="Times New Roman" pitchFamily="18" charset="0"/>
              </a:rPr>
              <a:t>в избирательную комиссию, организующую выборы, или указанную в законе нижестоящую избирательную комиссию. </a:t>
            </a:r>
          </a:p>
        </p:txBody>
      </p:sp>
    </p:spTree>
    <p:extLst>
      <p:ext uri="{BB962C8B-B14F-4D97-AF65-F5344CB8AC3E}">
        <p14:creationId xmlns:p14="http://schemas.microsoft.com/office/powerpoint/2010/main" val="4239468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086600" y="9403"/>
            <a:ext cx="2057400" cy="365125"/>
          </a:xfrm>
        </p:spPr>
        <p:txBody>
          <a:bodyPr/>
          <a:lstStyle/>
          <a:p>
            <a:fld id="{30837FF7-5919-41BF-8DD0-96FAEA1BD99B}" type="slidenum">
              <a:rPr lang="en-US" smtClean="0"/>
              <a:pPr/>
              <a:t>12</a:t>
            </a:fld>
            <a:endParaRPr lang="en-US"/>
          </a:p>
        </p:txBody>
      </p:sp>
      <p:sp>
        <p:nvSpPr>
          <p:cNvPr id="3" name="Прямоугольник 2"/>
          <p:cNvSpPr/>
          <p:nvPr/>
        </p:nvSpPr>
        <p:spPr>
          <a:xfrm>
            <a:off x="1485900" y="214804"/>
            <a:ext cx="7658101" cy="877163"/>
          </a:xfrm>
          <a:prstGeom prst="rect">
            <a:avLst/>
          </a:prstGeom>
        </p:spPr>
        <p:txBody>
          <a:bodyPr wrap="square">
            <a:spAutoFit/>
          </a:bodyPr>
          <a:lstStyle/>
          <a:p>
            <a:pPr lvl="0" algn="ctr"/>
            <a:r>
              <a:rPr lang="ru-RU" sz="1700"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r>
              <a:rPr lang="ru-RU" sz="1700" b="1" dirty="0">
                <a:solidFill>
                  <a:srgbClr val="47627F"/>
                </a:solidFill>
                <a:latin typeface="Times New Roman" pitchFamily="18" charset="0"/>
                <a:ea typeface="+mj-ea"/>
                <a:cs typeface="Times New Roman" pitchFamily="18" charset="0"/>
              </a:rPr>
              <a:t>», Постановление </a:t>
            </a:r>
            <a:r>
              <a:rPr lang="ru-RU" sz="1700" b="1" dirty="0" smtClean="0">
                <a:solidFill>
                  <a:srgbClr val="47627F"/>
                </a:solidFill>
                <a:latin typeface="Times New Roman" pitchFamily="18" charset="0"/>
                <a:ea typeface="+mj-ea"/>
                <a:cs typeface="Times New Roman" pitchFamily="18" charset="0"/>
              </a:rPr>
              <a:t>ЦИК </a:t>
            </a:r>
            <a:r>
              <a:rPr lang="ru-RU" sz="1700" b="1" dirty="0">
                <a:solidFill>
                  <a:srgbClr val="47627F"/>
                </a:solidFill>
                <a:latin typeface="Times New Roman" pitchFamily="18" charset="0"/>
                <a:ea typeface="+mj-ea"/>
                <a:cs typeface="Times New Roman" pitchFamily="18" charset="0"/>
              </a:rPr>
              <a:t>РФ от 6 июля 2011 г. № 19/202-6 </a:t>
            </a:r>
            <a:endParaRPr lang="ru-RU" sz="1700" b="1" dirty="0" smtClean="0">
              <a:solidFill>
                <a:srgbClr val="47627F"/>
              </a:solidFill>
              <a:latin typeface="Times New Roman" pitchFamily="18" charset="0"/>
              <a:ea typeface="+mj-ea"/>
              <a:cs typeface="Times New Roman" pitchFamily="18" charset="0"/>
            </a:endParaRPr>
          </a:p>
        </p:txBody>
      </p:sp>
      <p:sp>
        <p:nvSpPr>
          <p:cNvPr id="4" name="Прямоугольник 3"/>
          <p:cNvSpPr/>
          <p:nvPr/>
        </p:nvSpPr>
        <p:spPr>
          <a:xfrm>
            <a:off x="1485900" y="1091967"/>
            <a:ext cx="7535008" cy="2062103"/>
          </a:xfrm>
          <a:prstGeom prst="rect">
            <a:avLst/>
          </a:prstGeom>
        </p:spPr>
        <p:txBody>
          <a:bodyPr wrap="square">
            <a:spAutoFit/>
          </a:bodyPr>
          <a:lstStyle/>
          <a:p>
            <a:pPr algn="just"/>
            <a:r>
              <a:rPr lang="ru-RU" sz="1600" dirty="0">
                <a:latin typeface="Times New Roman" pitchFamily="18" charset="0"/>
                <a:cs typeface="Times New Roman" pitchFamily="18" charset="0"/>
              </a:rPr>
              <a:t>Предоставление эфирного времени на каналах организаций телерадиовещания и печатной площади в периодических печатных изданиях для проведения предвыборной агитации, </a:t>
            </a:r>
            <a:r>
              <a:rPr lang="ru-RU" sz="1600" dirty="0" smtClean="0">
                <a:latin typeface="Times New Roman" pitchFamily="18" charset="0"/>
                <a:cs typeface="Times New Roman" pitchFamily="18" charset="0"/>
              </a:rPr>
              <a:t>предоставление </a:t>
            </a:r>
            <a:r>
              <a:rPr lang="ru-RU" sz="1600" dirty="0">
                <a:latin typeface="Times New Roman" pitchFamily="18" charset="0"/>
                <a:cs typeface="Times New Roman" pitchFamily="18" charset="0"/>
              </a:rPr>
              <a:t>услуг по размещению агитационных материалов в сетевых изданиях производятся в соответствии </a:t>
            </a:r>
            <a:r>
              <a:rPr lang="ru-RU" sz="1600" b="1" dirty="0">
                <a:solidFill>
                  <a:srgbClr val="FF0000"/>
                </a:solidFill>
                <a:latin typeface="Times New Roman" pitchFamily="18" charset="0"/>
                <a:cs typeface="Times New Roman" pitchFamily="18" charset="0"/>
              </a:rPr>
              <a:t>с договором, </a:t>
            </a:r>
            <a:r>
              <a:rPr lang="ru-RU" sz="1600" dirty="0">
                <a:latin typeface="Times New Roman" pitchFamily="18" charset="0"/>
                <a:cs typeface="Times New Roman" pitchFamily="18" charset="0"/>
              </a:rPr>
              <a:t>заключенным в письменной форме между организацией телерадиовещания, редакцией периодического печатного издания, редакцией сетевого издания и кандидатом, избирательным объединением, </a:t>
            </a:r>
            <a:r>
              <a:rPr lang="ru-RU" sz="1600" b="1" dirty="0" smtClean="0">
                <a:solidFill>
                  <a:srgbClr val="FF0000"/>
                </a:solidFill>
                <a:latin typeface="Times New Roman" pitchFamily="18" charset="0"/>
                <a:cs typeface="Times New Roman" pitchFamily="18" charset="0"/>
              </a:rPr>
              <a:t>до </a:t>
            </a:r>
            <a:r>
              <a:rPr lang="ru-RU" sz="1600" b="1" dirty="0">
                <a:solidFill>
                  <a:srgbClr val="FF0000"/>
                </a:solidFill>
                <a:latin typeface="Times New Roman" pitchFamily="18" charset="0"/>
                <a:cs typeface="Times New Roman" pitchFamily="18" charset="0"/>
              </a:rPr>
              <a:t>предоставления указанных эфирного времени, печатной площади, </a:t>
            </a:r>
            <a:r>
              <a:rPr lang="ru-RU" sz="1600" b="1" dirty="0" smtClean="0">
                <a:solidFill>
                  <a:srgbClr val="FF0000"/>
                </a:solidFill>
                <a:latin typeface="Times New Roman" pitchFamily="18" charset="0"/>
                <a:cs typeface="Times New Roman" pitchFamily="18" charset="0"/>
              </a:rPr>
              <a:t>услуг </a:t>
            </a:r>
            <a:r>
              <a:rPr lang="ru-RU" sz="1600" dirty="0" smtClean="0">
                <a:latin typeface="Times New Roman" pitchFamily="18" charset="0"/>
                <a:cs typeface="Times New Roman" pitchFamily="18" charset="0"/>
              </a:rPr>
              <a:t>(п. 11 ст. 48 ).</a:t>
            </a:r>
            <a:endParaRPr lang="ru-RU" sz="1600" b="1" dirty="0">
              <a:solidFill>
                <a:srgbClr val="FF0000"/>
              </a:solidFill>
              <a:latin typeface="Times New Roman" pitchFamily="18" charset="0"/>
              <a:cs typeface="Times New Roman" pitchFamily="18" charset="0"/>
            </a:endParaRPr>
          </a:p>
        </p:txBody>
      </p:sp>
      <p:sp>
        <p:nvSpPr>
          <p:cNvPr id="5" name="Прямоугольник 4"/>
          <p:cNvSpPr/>
          <p:nvPr/>
        </p:nvSpPr>
        <p:spPr>
          <a:xfrm>
            <a:off x="5324475" y="3610869"/>
            <a:ext cx="3591656" cy="2585323"/>
          </a:xfrm>
          <a:prstGeom prst="rect">
            <a:avLst/>
          </a:prstGeom>
        </p:spPr>
        <p:txBody>
          <a:bodyPr wrap="square">
            <a:spAutoFit/>
          </a:bodyPr>
          <a:lstStyle/>
          <a:p>
            <a:pPr algn="ctr"/>
            <a:r>
              <a:rPr lang="ru-RU" b="1" dirty="0">
                <a:latin typeface="Times New Roman" pitchFamily="18" charset="0"/>
                <a:cs typeface="Times New Roman" pitchFamily="18" charset="0"/>
              </a:rPr>
              <a:t>Договор должен быть составлен в соответствии с гражданским </a:t>
            </a:r>
            <a:r>
              <a:rPr lang="ru-RU" b="1" dirty="0" smtClean="0">
                <a:latin typeface="Times New Roman" pitchFamily="18" charset="0"/>
                <a:cs typeface="Times New Roman" pitchFamily="18" charset="0"/>
              </a:rPr>
              <a:t>законодательством </a:t>
            </a:r>
            <a:r>
              <a:rPr lang="ru-RU" b="1" dirty="0">
                <a:latin typeface="Times New Roman" pitchFamily="18" charset="0"/>
                <a:cs typeface="Times New Roman" pitchFamily="18" charset="0"/>
              </a:rPr>
              <a:t>Российской Федерации с учетом обязательных требований, содержащихся </a:t>
            </a:r>
            <a:r>
              <a:rPr lang="ru-RU" b="1" dirty="0" smtClean="0">
                <a:latin typeface="Times New Roman" pitchFamily="18" charset="0"/>
                <a:cs typeface="Times New Roman" pitchFamily="18" charset="0"/>
              </a:rPr>
              <a:t>в законе</a:t>
            </a:r>
            <a:r>
              <a:rPr lang="ru-RU" b="1" dirty="0">
                <a:latin typeface="Times New Roman" pitchFamily="18" charset="0"/>
                <a:cs typeface="Times New Roman" pitchFamily="18" charset="0"/>
              </a:rPr>
              <a:t>, регулирующем проведение конкретной избирательной кампании.</a:t>
            </a:r>
          </a:p>
        </p:txBody>
      </p:sp>
      <p:pic>
        <p:nvPicPr>
          <p:cNvPr id="6" name="Рисунок 5"/>
          <p:cNvPicPr/>
          <p:nvPr/>
        </p:nvPicPr>
        <p:blipFill rotWithShape="1">
          <a:blip r:embed="rId2" cstate="print"/>
          <a:srcRect l="18894" t="41772" r="46152" b="12372"/>
          <a:stretch/>
        </p:blipFill>
        <p:spPr bwMode="auto">
          <a:xfrm>
            <a:off x="647333" y="3154071"/>
            <a:ext cx="4667617" cy="3703930"/>
          </a:xfrm>
          <a:prstGeom prst="rect">
            <a:avLst/>
          </a:prstGeom>
          <a:ln>
            <a:noFill/>
          </a:ln>
          <a:effectLst>
            <a:softEdge rad="112500"/>
          </a:effectLst>
        </p:spPr>
      </p:pic>
    </p:spTree>
    <p:extLst>
      <p:ext uri="{BB962C8B-B14F-4D97-AF65-F5344CB8AC3E}">
        <p14:creationId xmlns:p14="http://schemas.microsoft.com/office/powerpoint/2010/main" val="1641929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0" y="4718983"/>
            <a:ext cx="5905500" cy="1938992"/>
          </a:xfrm>
          <a:prstGeom prst="rect">
            <a:avLst/>
          </a:prstGeom>
        </p:spPr>
        <p:txBody>
          <a:bodyPr wrap="square">
            <a:spAutoFit/>
          </a:bodyPr>
          <a:lstStyle/>
          <a:p>
            <a:pPr algn="just"/>
            <a:r>
              <a:rPr lang="ru-RU" sz="2000" b="1" dirty="0" smtClean="0">
                <a:solidFill>
                  <a:schemeClr val="accent4">
                    <a:lumMod val="75000"/>
                  </a:schemeClr>
                </a:solidFill>
                <a:latin typeface="Times New Roman" pitchFamily="18" charset="0"/>
                <a:cs typeface="Times New Roman" pitchFamily="18" charset="0"/>
              </a:rPr>
              <a:t>на </a:t>
            </a:r>
            <a:r>
              <a:rPr lang="ru-RU" sz="2000" b="1" dirty="0">
                <a:solidFill>
                  <a:schemeClr val="accent4">
                    <a:lumMod val="75000"/>
                  </a:schemeClr>
                </a:solidFill>
                <a:latin typeface="Times New Roman" pitchFamily="18" charset="0"/>
                <a:cs typeface="Times New Roman" pitchFamily="18" charset="0"/>
              </a:rPr>
              <a:t>граждан в размере от пятисот до двух тысяч пятисот </a:t>
            </a:r>
            <a:r>
              <a:rPr lang="ru-RU" sz="2000" b="1" dirty="0" smtClean="0">
                <a:solidFill>
                  <a:schemeClr val="accent4">
                    <a:lumMod val="75000"/>
                  </a:schemeClr>
                </a:solidFill>
                <a:latin typeface="Times New Roman" pitchFamily="18" charset="0"/>
                <a:cs typeface="Times New Roman" pitchFamily="18" charset="0"/>
              </a:rPr>
              <a:t>рублей</a:t>
            </a:r>
            <a:r>
              <a:rPr lang="ru-RU" sz="2000" dirty="0" smtClean="0">
                <a:latin typeface="Times New Roman" pitchFamily="18" charset="0"/>
                <a:cs typeface="Times New Roman" pitchFamily="18" charset="0"/>
              </a:rPr>
              <a:t>; </a:t>
            </a:r>
          </a:p>
          <a:p>
            <a:pPr algn="just"/>
            <a:r>
              <a:rPr lang="ru-RU" sz="2000" b="1" dirty="0" smtClean="0">
                <a:solidFill>
                  <a:schemeClr val="accent5">
                    <a:lumMod val="75000"/>
                  </a:schemeClr>
                </a:solidFill>
                <a:latin typeface="Times New Roman" pitchFamily="18" charset="0"/>
                <a:cs typeface="Times New Roman" pitchFamily="18" charset="0"/>
              </a:rPr>
              <a:t>на </a:t>
            </a:r>
            <a:r>
              <a:rPr lang="ru-RU" sz="2000" b="1" dirty="0">
                <a:solidFill>
                  <a:schemeClr val="accent5">
                    <a:lumMod val="75000"/>
                  </a:schemeClr>
                </a:solidFill>
                <a:latin typeface="Times New Roman" pitchFamily="18" charset="0"/>
                <a:cs typeface="Times New Roman" pitchFamily="18" charset="0"/>
              </a:rPr>
              <a:t>должностных лиц - от одной тысячи до пяти тысяч рублей;</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just"/>
            <a:r>
              <a:rPr lang="ru-RU" sz="2000" b="1" dirty="0" smtClean="0">
                <a:solidFill>
                  <a:schemeClr val="accent6">
                    <a:lumMod val="50000"/>
                  </a:schemeClr>
                </a:solidFill>
                <a:latin typeface="Times New Roman" pitchFamily="18" charset="0"/>
                <a:cs typeface="Times New Roman" pitchFamily="18" charset="0"/>
              </a:rPr>
              <a:t>на </a:t>
            </a:r>
            <a:r>
              <a:rPr lang="ru-RU" sz="2000" b="1" dirty="0">
                <a:solidFill>
                  <a:schemeClr val="accent6">
                    <a:lumMod val="50000"/>
                  </a:schemeClr>
                </a:solidFill>
                <a:latin typeface="Times New Roman" pitchFamily="18" charset="0"/>
                <a:cs typeface="Times New Roman" pitchFamily="18" charset="0"/>
              </a:rPr>
              <a:t>юридических лиц - от тридцати тысяч до ста тысяч рублей.</a:t>
            </a:r>
          </a:p>
        </p:txBody>
      </p:sp>
      <p:sp>
        <p:nvSpPr>
          <p:cNvPr id="3" name="Прямоугольник 2"/>
          <p:cNvSpPr/>
          <p:nvPr/>
        </p:nvSpPr>
        <p:spPr>
          <a:xfrm>
            <a:off x="1672280" y="180503"/>
            <a:ext cx="7471720" cy="707886"/>
          </a:xfrm>
          <a:prstGeom prst="rect">
            <a:avLst/>
          </a:prstGeom>
        </p:spPr>
        <p:txBody>
          <a:bodyPr wrap="square">
            <a:spAutoFit/>
          </a:bodyPr>
          <a:lstStyle/>
          <a:p>
            <a:pPr lvl="0" algn="ctr"/>
            <a:r>
              <a:rPr lang="ru-RU" sz="2000" b="1" dirty="0">
                <a:solidFill>
                  <a:srgbClr val="47627F"/>
                </a:solidFill>
                <a:latin typeface="Times New Roman" pitchFamily="18" charset="0"/>
                <a:ea typeface="+mj-ea"/>
                <a:cs typeface="Times New Roman" pitchFamily="18" charset="0"/>
              </a:rPr>
              <a:t>ч. 1 ст. 5.5 </a:t>
            </a:r>
            <a:r>
              <a:rPr lang="ru-RU" sz="2000" b="1" dirty="0" smtClean="0">
                <a:solidFill>
                  <a:srgbClr val="47627F"/>
                </a:solidFill>
                <a:latin typeface="Times New Roman" pitchFamily="18" charset="0"/>
                <a:ea typeface="+mj-ea"/>
                <a:cs typeface="Times New Roman" pitchFamily="18" charset="0"/>
              </a:rPr>
              <a:t>Кодекса Российской Федерации об административных правонарушениях</a:t>
            </a:r>
            <a:endParaRPr lang="ru-RU" sz="2000" b="1" dirty="0">
              <a:solidFill>
                <a:srgbClr val="47627F"/>
              </a:solidFill>
              <a:latin typeface="Times New Roman" pitchFamily="18" charset="0"/>
              <a:ea typeface="+mj-ea"/>
              <a:cs typeface="Times New Roman" pitchFamily="18" charset="0"/>
            </a:endParaRPr>
          </a:p>
        </p:txBody>
      </p:sp>
      <p:sp>
        <p:nvSpPr>
          <p:cNvPr id="4" name="Прямоугольник 3"/>
          <p:cNvSpPr/>
          <p:nvPr/>
        </p:nvSpPr>
        <p:spPr>
          <a:xfrm>
            <a:off x="1428749" y="1168459"/>
            <a:ext cx="4816037" cy="2139047"/>
          </a:xfrm>
          <a:prstGeom prst="rect">
            <a:avLst/>
          </a:prstGeom>
        </p:spPr>
        <p:txBody>
          <a:bodyPr wrap="square">
            <a:spAutoFit/>
          </a:bodyPr>
          <a:lstStyle/>
          <a:p>
            <a:pPr lvl="0" algn="just"/>
            <a:r>
              <a:rPr lang="ru-RU" sz="1900" dirty="0" smtClean="0">
                <a:solidFill>
                  <a:prstClr val="black"/>
                </a:solidFill>
                <a:latin typeface="Times New Roman" pitchFamily="18" charset="0"/>
                <a:cs typeface="Times New Roman" pitchFamily="18" charset="0"/>
              </a:rPr>
              <a:t>Нарушение </a:t>
            </a:r>
            <a:r>
              <a:rPr lang="ru-RU" sz="1900" b="1" dirty="0" smtClean="0">
                <a:solidFill>
                  <a:prstClr val="black"/>
                </a:solidFill>
                <a:latin typeface="Times New Roman" pitchFamily="18" charset="0"/>
                <a:cs typeface="Times New Roman" pitchFamily="18" charset="0"/>
              </a:rPr>
              <a:t>главным редактором</a:t>
            </a:r>
            <a:r>
              <a:rPr lang="ru-RU" sz="1900" dirty="0" smtClean="0">
                <a:solidFill>
                  <a:prstClr val="black"/>
                </a:solidFill>
                <a:latin typeface="Times New Roman" pitchFamily="18" charset="0"/>
                <a:cs typeface="Times New Roman" pitchFamily="18" charset="0"/>
              </a:rPr>
              <a:t>, </a:t>
            </a:r>
            <a:r>
              <a:rPr lang="ru-RU" sz="1900" b="1" dirty="0" smtClean="0">
                <a:solidFill>
                  <a:prstClr val="black"/>
                </a:solidFill>
                <a:latin typeface="Times New Roman" pitchFamily="18" charset="0"/>
                <a:cs typeface="Times New Roman" pitchFamily="18" charset="0"/>
              </a:rPr>
              <a:t>редакцией средства массовой информации</a:t>
            </a:r>
            <a:r>
              <a:rPr lang="ru-RU" sz="1900" dirty="0" smtClean="0">
                <a:solidFill>
                  <a:prstClr val="black"/>
                </a:solidFill>
                <a:latin typeface="Times New Roman" pitchFamily="18" charset="0"/>
                <a:cs typeface="Times New Roman" pitchFamily="18" charset="0"/>
              </a:rPr>
              <a:t>, </a:t>
            </a:r>
            <a:r>
              <a:rPr lang="ru-RU" sz="1900" b="1" dirty="0" smtClean="0">
                <a:solidFill>
                  <a:prstClr val="black"/>
                </a:solidFill>
                <a:latin typeface="Times New Roman" pitchFamily="18" charset="0"/>
                <a:cs typeface="Times New Roman" pitchFamily="18" charset="0"/>
              </a:rPr>
              <a:t>организацией, осуществляющей теле- и (или) радиовещание</a:t>
            </a:r>
            <a:r>
              <a:rPr lang="ru-RU" sz="1900" dirty="0" smtClean="0">
                <a:solidFill>
                  <a:prstClr val="black"/>
                </a:solidFill>
                <a:latin typeface="Times New Roman" pitchFamily="18" charset="0"/>
                <a:cs typeface="Times New Roman" pitchFamily="18" charset="0"/>
              </a:rPr>
              <a:t>, либо </a:t>
            </a:r>
            <a:r>
              <a:rPr lang="ru-RU" sz="1900" b="1" dirty="0" smtClean="0">
                <a:solidFill>
                  <a:prstClr val="black"/>
                </a:solidFill>
                <a:latin typeface="Times New Roman" pitchFamily="18" charset="0"/>
                <a:cs typeface="Times New Roman" pitchFamily="18" charset="0"/>
              </a:rPr>
              <a:t>иной организацией, осуществляющей выпуск или распространение</a:t>
            </a:r>
            <a:endParaRPr lang="ru-RU" sz="1900" dirty="0">
              <a:solidFill>
                <a:prstClr val="black"/>
              </a:solidFill>
              <a:latin typeface="Times New Roman" pitchFamily="18" charset="0"/>
              <a:cs typeface="Times New Roman" pitchFamily="18" charset="0"/>
            </a:endParaRPr>
          </a:p>
        </p:txBody>
      </p:sp>
      <p:sp>
        <p:nvSpPr>
          <p:cNvPr id="6" name="Прямоугольник 5"/>
          <p:cNvSpPr/>
          <p:nvPr/>
        </p:nvSpPr>
        <p:spPr>
          <a:xfrm>
            <a:off x="3286125" y="2907515"/>
            <a:ext cx="5694485" cy="1846659"/>
          </a:xfrm>
          <a:prstGeom prst="rect">
            <a:avLst/>
          </a:prstGeom>
        </p:spPr>
        <p:txBody>
          <a:bodyPr wrap="square">
            <a:spAutoFit/>
          </a:bodyPr>
          <a:lstStyle/>
          <a:p>
            <a:pPr lvl="0" algn="just"/>
            <a:r>
              <a:rPr lang="ru-RU" sz="1900" b="1" dirty="0" smtClean="0">
                <a:solidFill>
                  <a:prstClr val="black"/>
                </a:solidFill>
                <a:latin typeface="Times New Roman" pitchFamily="18" charset="0"/>
                <a:cs typeface="Times New Roman" pitchFamily="18" charset="0"/>
              </a:rPr>
              <a:t>средства массовой информации</a:t>
            </a:r>
            <a:r>
              <a:rPr lang="ru-RU" sz="1900" dirty="0" smtClean="0">
                <a:solidFill>
                  <a:prstClr val="black"/>
                </a:solidFill>
                <a:latin typeface="Times New Roman" pitchFamily="18" charset="0"/>
                <a:cs typeface="Times New Roman" pitchFamily="18" charset="0"/>
              </a:rPr>
              <a:t>, порядка опубликования (обнародования) материалов, связанных с подготовкой и проведением выборов, референдумов, в том числе </a:t>
            </a:r>
            <a:r>
              <a:rPr lang="ru-RU" sz="1900" b="1" dirty="0" smtClean="0">
                <a:solidFill>
                  <a:prstClr val="black"/>
                </a:solidFill>
                <a:latin typeface="Times New Roman" pitchFamily="18" charset="0"/>
                <a:cs typeface="Times New Roman" pitchFamily="18" charset="0"/>
              </a:rPr>
              <a:t>агитационных материалов </a:t>
            </a:r>
            <a:r>
              <a:rPr lang="ru-RU" sz="1900" dirty="0" smtClean="0">
                <a:solidFill>
                  <a:prstClr val="black"/>
                </a:solidFill>
                <a:latin typeface="Times New Roman" pitchFamily="18" charset="0"/>
                <a:cs typeface="Times New Roman" pitchFamily="18" charset="0"/>
              </a:rPr>
              <a:t>влечет наложение административного штрафа</a:t>
            </a:r>
            <a:endParaRPr lang="ru-RU" sz="1900" dirty="0">
              <a:solidFill>
                <a:prstClr val="black"/>
              </a:solidFill>
              <a:latin typeface="Times New Roman" pitchFamily="18" charset="0"/>
              <a:cs typeface="Times New Roman" pitchFamily="18" charset="0"/>
            </a:endParaRPr>
          </a:p>
        </p:txBody>
      </p:sp>
      <p:pic>
        <p:nvPicPr>
          <p:cNvPr id="28676" name="Picture 4" descr="https://forum.unionrp.info/data/medal/31_1557837956l.jpg"/>
          <p:cNvPicPr>
            <a:picLocks noChangeAspect="1" noChangeArrowheads="1"/>
          </p:cNvPicPr>
          <p:nvPr/>
        </p:nvPicPr>
        <p:blipFill>
          <a:blip r:embed="rId2" cstate="print"/>
          <a:srcRect/>
          <a:stretch>
            <a:fillRect/>
          </a:stretch>
        </p:blipFill>
        <p:spPr bwMode="auto">
          <a:xfrm>
            <a:off x="372762" y="3401889"/>
            <a:ext cx="2854925" cy="3077309"/>
          </a:xfrm>
          <a:prstGeom prst="rect">
            <a:avLst/>
          </a:prstGeom>
          <a:noFill/>
        </p:spPr>
      </p:pic>
      <p:sp>
        <p:nvSpPr>
          <p:cNvPr id="28678" name="AutoShape 6" descr="https://cdn1.ozone.ru/s3/multimedia-0/600944344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Picture 2" descr="https://ulnavto.ru/uploads/fucimage-fet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05897" y="862835"/>
            <a:ext cx="2833328" cy="2175907"/>
          </a:xfrm>
          <a:prstGeom prst="rect">
            <a:avLst/>
          </a:prstGeom>
          <a:noFill/>
        </p:spPr>
      </p:pic>
      <p:sp>
        <p:nvSpPr>
          <p:cNvPr id="5" name="Номер слайда 4"/>
          <p:cNvSpPr>
            <a:spLocks noGrp="1"/>
          </p:cNvSpPr>
          <p:nvPr>
            <p:ph type="sldNum" sz="quarter" idx="12"/>
          </p:nvPr>
        </p:nvSpPr>
        <p:spPr>
          <a:xfrm>
            <a:off x="7086600" y="-22225"/>
            <a:ext cx="2057400" cy="365125"/>
          </a:xfrm>
        </p:spPr>
        <p:txBody>
          <a:bodyPr/>
          <a:lstStyle/>
          <a:p>
            <a:fld id="{30837FF7-5919-41BF-8DD0-96FAEA1BD99B}"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6876" y="1060788"/>
            <a:ext cx="7343774" cy="1077218"/>
          </a:xfrm>
          <a:prstGeom prst="rect">
            <a:avLst/>
          </a:prstGeom>
        </p:spPr>
        <p:txBody>
          <a:bodyPr wrap="square">
            <a:spAutoFit/>
          </a:bodyPr>
          <a:lstStyle/>
          <a:p>
            <a:pPr algn="just"/>
            <a:r>
              <a:rPr lang="ru-RU" sz="1600" b="1" i="1" dirty="0" smtClean="0">
                <a:solidFill>
                  <a:prstClr val="black"/>
                </a:solidFill>
                <a:latin typeface="Times New Roman" pitchFamily="18" charset="0"/>
                <a:cs typeface="Times New Roman" pitchFamily="18" charset="0"/>
              </a:rPr>
              <a:t>Агитация предвыборная (</a:t>
            </a:r>
            <a:r>
              <a:rPr lang="ru-RU" sz="1600" b="1" i="1" dirty="0" err="1" smtClean="0">
                <a:solidFill>
                  <a:prstClr val="black"/>
                </a:solidFill>
                <a:latin typeface="Times New Roman" pitchFamily="18" charset="0"/>
                <a:cs typeface="Times New Roman" pitchFamily="18" charset="0"/>
              </a:rPr>
              <a:t>предвыборная</a:t>
            </a:r>
            <a:r>
              <a:rPr lang="ru-RU" sz="1600" b="1" i="1" dirty="0" smtClean="0">
                <a:solidFill>
                  <a:prstClr val="black"/>
                </a:solidFill>
                <a:latin typeface="Times New Roman" pitchFamily="18" charset="0"/>
                <a:cs typeface="Times New Roman" pitchFamily="18" charset="0"/>
              </a:rPr>
              <a:t> агитация)</a:t>
            </a:r>
            <a:r>
              <a:rPr lang="ru-RU" sz="1600" dirty="0" smtClean="0">
                <a:solidFill>
                  <a:prstClr val="black"/>
                </a:solidFill>
                <a:latin typeface="Times New Roman" pitchFamily="18" charset="0"/>
                <a:cs typeface="Times New Roman" pitchFamily="18" charset="0"/>
              </a:rPr>
              <a:t> - деятельность, осуществляемая в период избирательной кампании и имеющая целью побудить или побуждающая избирателей к голосованию за кандидата, кандидатов, список, списки кандидатов или против него (них).</a:t>
            </a:r>
          </a:p>
        </p:txBody>
      </p:sp>
      <p:sp>
        <p:nvSpPr>
          <p:cNvPr id="3" name="Прямоугольник 2"/>
          <p:cNvSpPr/>
          <p:nvPr/>
        </p:nvSpPr>
        <p:spPr>
          <a:xfrm>
            <a:off x="1895474" y="133350"/>
            <a:ext cx="7125433" cy="923330"/>
          </a:xfrm>
          <a:prstGeom prst="rect">
            <a:avLst/>
          </a:prstGeom>
        </p:spPr>
        <p:txBody>
          <a:bodyPr wrap="square">
            <a:spAutoFit/>
          </a:bodyPr>
          <a:lstStyle/>
          <a:p>
            <a:pPr lvl="0" algn="ctr"/>
            <a:r>
              <a:rPr lang="ru-RU" b="1" dirty="0" err="1" smtClean="0">
                <a:solidFill>
                  <a:srgbClr val="47627F"/>
                </a:solidFill>
                <a:latin typeface="Times New Roman" pitchFamily="18" charset="0"/>
                <a:ea typeface="+mj-ea"/>
                <a:cs typeface="Times New Roman" pitchFamily="18" charset="0"/>
              </a:rPr>
              <a:t>пп</a:t>
            </a:r>
            <a:r>
              <a:rPr lang="ru-RU" b="1" dirty="0" smtClean="0">
                <a:solidFill>
                  <a:srgbClr val="47627F"/>
                </a:solidFill>
                <a:latin typeface="Times New Roman" pitchFamily="18" charset="0"/>
                <a:ea typeface="+mj-ea"/>
                <a:cs typeface="Times New Roman" pitchFamily="18" charset="0"/>
              </a:rPr>
              <a:t>. «а» п. 2 ст. 48 Федерального закона от 12.06.2002 N 67-ФЗ «Об основных гарантиях избирательных прав и права на участие в референдуме граждан Российской Федерации»</a:t>
            </a:r>
          </a:p>
        </p:txBody>
      </p:sp>
      <p:sp>
        <p:nvSpPr>
          <p:cNvPr id="4" name="Прямоугольник 3"/>
          <p:cNvSpPr/>
          <p:nvPr/>
        </p:nvSpPr>
        <p:spPr>
          <a:xfrm>
            <a:off x="1238250" y="2258794"/>
            <a:ext cx="7905750" cy="646331"/>
          </a:xfrm>
          <a:prstGeom prst="rect">
            <a:avLst/>
          </a:prstGeom>
        </p:spPr>
        <p:txBody>
          <a:bodyPr wrap="square">
            <a:spAutoFit/>
          </a:bodyPr>
          <a:lstStyle/>
          <a:p>
            <a:pPr algn="just"/>
            <a:r>
              <a:rPr lang="ru-RU" b="1" i="1" dirty="0" smtClean="0">
                <a:solidFill>
                  <a:prstClr val="black"/>
                </a:solidFill>
                <a:latin typeface="Times New Roman" pitchFamily="18" charset="0"/>
                <a:cs typeface="Times New Roman" pitchFamily="18" charset="0"/>
              </a:rPr>
              <a:t>Призывы голосовать за кандидата, кандидатов, список, списки кандидатов либо против него (них)</a:t>
            </a:r>
          </a:p>
        </p:txBody>
      </p:sp>
      <p:sp>
        <p:nvSpPr>
          <p:cNvPr id="6" name="Прямоугольник 5"/>
          <p:cNvSpPr/>
          <p:nvPr/>
        </p:nvSpPr>
        <p:spPr>
          <a:xfrm>
            <a:off x="0" y="2906591"/>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sp>
        <p:nvSpPr>
          <p:cNvPr id="5" name="Номер слайда 4"/>
          <p:cNvSpPr>
            <a:spLocks noGrp="1"/>
          </p:cNvSpPr>
          <p:nvPr>
            <p:ph type="sldNum" sz="quarter" idx="12"/>
          </p:nvPr>
        </p:nvSpPr>
        <p:spPr>
          <a:xfrm>
            <a:off x="7086600" y="0"/>
            <a:ext cx="2057400" cy="365125"/>
          </a:xfrm>
        </p:spPr>
        <p:txBody>
          <a:bodyPr/>
          <a:lstStyle/>
          <a:p>
            <a:fld id="{30837FF7-5919-41BF-8DD0-96FAEA1BD99B}" type="slidenum">
              <a:rPr lang="en-US" smtClean="0"/>
              <a:pPr/>
              <a:t>14</a:t>
            </a:fld>
            <a:endParaRPr lang="en-US"/>
          </a:p>
        </p:txBody>
      </p:sp>
      <p:grpSp>
        <p:nvGrpSpPr>
          <p:cNvPr id="9" name="Группа 8"/>
          <p:cNvGrpSpPr/>
          <p:nvPr/>
        </p:nvGrpSpPr>
        <p:grpSpPr>
          <a:xfrm>
            <a:off x="1238249" y="2963920"/>
            <a:ext cx="4791075" cy="3952875"/>
            <a:chOff x="1238250" y="2963920"/>
            <a:chExt cx="4657360" cy="3952875"/>
          </a:xfrm>
        </p:grpSpPr>
        <p:pic>
          <p:nvPicPr>
            <p:cNvPr id="8" name="Рисунок 7" descr="https://img2.freepng.ru/20180206/bfw/kisspng-television-set-download-retro-old-antenna-tv-set-5a799c8ad3ab07.109004031517919370867.jpg"/>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0" b="100000" l="0" r="100000">
                          <a14:foregroundMark x1="5889" y1="22738" x2="7556" y2="82024"/>
                          <a14:foregroundMark x1="11889" y1="22738" x2="88778" y2="22143"/>
                          <a14:foregroundMark x1="38111" y1="15595" x2="30667" y2="952"/>
                          <a14:foregroundMark x1="39667" y1="15000" x2="48444" y2="952"/>
                          <a14:foregroundMark x1="77556" y1="23929" x2="89444" y2="83214"/>
                          <a14:foregroundMark x1="96000" y1="32381" x2="91889" y2="79048"/>
                          <a14:foregroundMark x1="86556" y1="39881" x2="86556" y2="39881"/>
                          <a14:foregroundMark x1="88778" y1="36190" x2="88778" y2="36190"/>
                          <a14:foregroundMark x1="88222" y1="37143" x2="88222" y2="37143"/>
                          <a14:foregroundMark x1="89111" y1="32976" x2="89111" y2="32976"/>
                          <a14:foregroundMark x1="90667" y1="56548" x2="90667" y2="56548"/>
                          <a14:foregroundMark x1="90000" y1="52381" x2="90000" y2="52381"/>
                          <a14:foregroundMark x1="80333" y1="55714" x2="82889" y2="94286"/>
                          <a14:foregroundMark x1="15667" y1="87738" x2="73444" y2="88333"/>
                          <a14:foregroundMark x1="16889" y1="95238" x2="19111" y2="89524"/>
                        </a14:backgroundRemoval>
                      </a14:imgEffect>
                    </a14:imgLayer>
                  </a14:imgProps>
                </a:ext>
              </a:extLst>
            </a:blip>
            <a:srcRect/>
            <a:stretch>
              <a:fillRect/>
            </a:stretch>
          </p:blipFill>
          <p:spPr bwMode="auto">
            <a:xfrm>
              <a:off x="1238250" y="2963920"/>
              <a:ext cx="4657360" cy="3952875"/>
            </a:xfrm>
            <a:prstGeom prst="rect">
              <a:avLst/>
            </a:prstGeom>
            <a:noFill/>
            <a:ln w="9525">
              <a:noFill/>
              <a:miter lim="800000"/>
              <a:headEnd/>
              <a:tailEnd/>
            </a:ln>
          </p:spPr>
        </p:pic>
        <p:sp>
          <p:nvSpPr>
            <p:cNvPr id="7" name="TextBox 6"/>
            <p:cNvSpPr txBox="1"/>
            <p:nvPr/>
          </p:nvSpPr>
          <p:spPr>
            <a:xfrm>
              <a:off x="1666876" y="4315004"/>
              <a:ext cx="3000374" cy="1569660"/>
            </a:xfrm>
            <a:prstGeom prst="rect">
              <a:avLst/>
            </a:prstGeom>
            <a:noFill/>
          </p:spPr>
          <p:txBody>
            <a:bodyPr wrap="square" rtlCol="0">
              <a:spAutoFit/>
            </a:bodyPr>
            <a:lstStyle/>
            <a:p>
              <a:pPr algn="ctr"/>
              <a:r>
                <a:rPr lang="ru-RU" sz="2400" b="1" dirty="0" smtClean="0">
                  <a:solidFill>
                    <a:schemeClr val="bg1"/>
                  </a:solidFill>
                </a:rPr>
                <a:t>Иванов И. И. прекрасный человек и отличный политик! Голосуй за Иванова! </a:t>
              </a:r>
              <a:endParaRPr lang="ru-RU" sz="2400" b="1" dirty="0">
                <a:solidFill>
                  <a:schemeClr val="bg1"/>
                </a:solidFill>
              </a:endParaRPr>
            </a:p>
          </p:txBody>
        </p:sp>
      </p:grpSp>
      <p:pic>
        <p:nvPicPr>
          <p:cNvPr id="13" name="Рисунок 12" descr="http://storage.inovaco.ru/media/cache/2d/4f/6c/d0/c3/33/2d4f6cd0c333e1519af3afed99c3444f.png"/>
          <p:cNvPicPr/>
          <p:nvPr/>
        </p:nvPicPr>
        <p:blipFill>
          <a:blip r:embed="rId4" cstate="print"/>
          <a:srcRect/>
          <a:stretch>
            <a:fillRect/>
          </a:stretch>
        </p:blipFill>
        <p:spPr bwMode="auto">
          <a:xfrm>
            <a:off x="6364287" y="3048000"/>
            <a:ext cx="2656619" cy="33442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3052" y="1200686"/>
            <a:ext cx="7419974" cy="1569660"/>
          </a:xfrm>
          <a:prstGeom prst="rect">
            <a:avLst/>
          </a:prstGeom>
        </p:spPr>
        <p:txBody>
          <a:bodyPr wrap="square">
            <a:spAutoFit/>
          </a:bodyPr>
          <a:lstStyle/>
          <a:p>
            <a:pPr algn="just"/>
            <a:r>
              <a:rPr lang="ru-RU" sz="1600" b="1" i="1" dirty="0" smtClean="0">
                <a:solidFill>
                  <a:prstClr val="black"/>
                </a:solidFill>
                <a:latin typeface="Times New Roman" pitchFamily="18" charset="0"/>
                <a:cs typeface="Times New Roman" pitchFamily="18" charset="0"/>
              </a:rPr>
              <a:t>Выражение предпочтения какому-либо кандидату, избирательному объединению, в частности указание на то, за какого кандидата, за какой список кандидатов, за какое избирательное объединение будет голосовать избиратель (за исключением случая опубликования (обнародования) результатов опроса общественного мнения в соответствии с пунктом 2 статьи 46 настоящего Федерального закона)</a:t>
            </a:r>
          </a:p>
        </p:txBody>
      </p:sp>
      <p:sp>
        <p:nvSpPr>
          <p:cNvPr id="4" name="Прямоугольник 3"/>
          <p:cNvSpPr/>
          <p:nvPr/>
        </p:nvSpPr>
        <p:spPr>
          <a:xfrm>
            <a:off x="1895474" y="133350"/>
            <a:ext cx="7125433" cy="923330"/>
          </a:xfrm>
          <a:prstGeom prst="rect">
            <a:avLst/>
          </a:prstGeom>
        </p:spPr>
        <p:txBody>
          <a:bodyPr wrap="square">
            <a:spAutoFit/>
          </a:bodyPr>
          <a:lstStyle/>
          <a:p>
            <a:pPr lvl="0" algn="ctr"/>
            <a:r>
              <a:rPr lang="ru-RU" b="1" dirty="0" err="1" smtClean="0">
                <a:solidFill>
                  <a:srgbClr val="47627F"/>
                </a:solidFill>
                <a:latin typeface="Times New Roman" pitchFamily="18" charset="0"/>
                <a:ea typeface="+mj-ea"/>
                <a:cs typeface="Times New Roman" pitchFamily="18" charset="0"/>
              </a:rPr>
              <a:t>пп</a:t>
            </a:r>
            <a:r>
              <a:rPr lang="ru-RU" b="1" dirty="0" smtClean="0">
                <a:solidFill>
                  <a:srgbClr val="47627F"/>
                </a:solidFill>
                <a:latin typeface="Times New Roman" pitchFamily="18" charset="0"/>
                <a:ea typeface="+mj-ea"/>
                <a:cs typeface="Times New Roman" pitchFamily="18" charset="0"/>
              </a:rPr>
              <a:t>. «б» п. 2 ст. 48 Федерального закона от 12.06.2002 N 67-ФЗ «Об основных гарантиях избирательных прав и права на участие в референдуме граждан Российской Федерации»</a:t>
            </a:r>
          </a:p>
        </p:txBody>
      </p:sp>
      <p:sp>
        <p:nvSpPr>
          <p:cNvPr id="6" name="Прямоугольник 5"/>
          <p:cNvSpPr/>
          <p:nvPr/>
        </p:nvSpPr>
        <p:spPr>
          <a:xfrm>
            <a:off x="0" y="2887541"/>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15</a:t>
            </a:fld>
            <a:endParaRPr lang="en-US"/>
          </a:p>
        </p:txBody>
      </p:sp>
      <p:pic>
        <p:nvPicPr>
          <p:cNvPr id="12290" name="Picture 2" descr="https://cbs-sokol.vlg.muzkult.ru/media/2018/08/01/1224767967/image_image_3775716.jpg"/>
          <p:cNvPicPr>
            <a:picLocks noChangeAspect="1" noChangeArrowheads="1"/>
          </p:cNvPicPr>
          <p:nvPr/>
        </p:nvPicPr>
        <p:blipFill>
          <a:blip r:embed="rId2" cstate="print"/>
          <a:srcRect/>
          <a:stretch>
            <a:fillRect/>
          </a:stretch>
        </p:blipFill>
        <p:spPr bwMode="auto">
          <a:xfrm>
            <a:off x="571499" y="4886326"/>
            <a:ext cx="3546475" cy="1773238"/>
          </a:xfrm>
          <a:prstGeom prst="rect">
            <a:avLst/>
          </a:prstGeom>
          <a:noFill/>
        </p:spPr>
      </p:pic>
      <p:sp>
        <p:nvSpPr>
          <p:cNvPr id="7" name="Выноска-облако 6"/>
          <p:cNvSpPr/>
          <p:nvPr/>
        </p:nvSpPr>
        <p:spPr>
          <a:xfrm>
            <a:off x="3962401" y="3009900"/>
            <a:ext cx="5181600" cy="2857501"/>
          </a:xfrm>
          <a:prstGeom prst="cloudCallout">
            <a:avLst>
              <a:gd name="adj1" fmla="val -63727"/>
              <a:gd name="adj2" fmla="val 317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i="1" dirty="0" smtClean="0">
                <a:solidFill>
                  <a:prstClr val="black"/>
                </a:solidFill>
                <a:latin typeface="Times New Roman" pitchFamily="18" charset="0"/>
                <a:cs typeface="Times New Roman" pitchFamily="18" charset="0"/>
              </a:rPr>
              <a:t>Скорее всего избиратели будут голосовать за кандидата в губернатора г. Севастополь Иванова И.И., потому что он многое сделал для развития города федерального значения.  Кроме того, он славится не только словом, но и делом!</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95424" y="1064478"/>
            <a:ext cx="7648575" cy="830997"/>
          </a:xfrm>
          <a:prstGeom prst="rect">
            <a:avLst/>
          </a:prstGeom>
        </p:spPr>
        <p:txBody>
          <a:bodyPr wrap="square">
            <a:spAutoFit/>
          </a:bodyPr>
          <a:lstStyle/>
          <a:p>
            <a:pPr algn="just"/>
            <a:r>
              <a:rPr lang="ru-RU" sz="1600" b="1" i="1" dirty="0" smtClean="0">
                <a:latin typeface="Times New Roman" pitchFamily="18" charset="0"/>
                <a:cs typeface="Times New Roman" pitchFamily="18" charset="0"/>
              </a:rPr>
              <a:t>Описание возможных последствий в случае, если тот или иной кандидат будет избран или не будет избран, тот или иной список кандидатов будет допущен или не будет допущен к распределению депутатских мандатов</a:t>
            </a:r>
          </a:p>
        </p:txBody>
      </p:sp>
      <p:sp>
        <p:nvSpPr>
          <p:cNvPr id="4" name="Прямоугольник 3"/>
          <p:cNvSpPr/>
          <p:nvPr/>
        </p:nvSpPr>
        <p:spPr>
          <a:xfrm>
            <a:off x="1895474" y="133350"/>
            <a:ext cx="7125433" cy="923330"/>
          </a:xfrm>
          <a:prstGeom prst="rect">
            <a:avLst/>
          </a:prstGeom>
        </p:spPr>
        <p:txBody>
          <a:bodyPr wrap="square">
            <a:spAutoFit/>
          </a:bodyPr>
          <a:lstStyle/>
          <a:p>
            <a:pPr lvl="0" algn="ctr"/>
            <a:r>
              <a:rPr lang="ru-RU" b="1" dirty="0" err="1" smtClean="0">
                <a:solidFill>
                  <a:srgbClr val="47627F"/>
                </a:solidFill>
                <a:latin typeface="Times New Roman" pitchFamily="18" charset="0"/>
                <a:ea typeface="+mj-ea"/>
                <a:cs typeface="Times New Roman" pitchFamily="18" charset="0"/>
              </a:rPr>
              <a:t>пп</a:t>
            </a:r>
            <a:r>
              <a:rPr lang="ru-RU" b="1" dirty="0" smtClean="0">
                <a:solidFill>
                  <a:srgbClr val="47627F"/>
                </a:solidFill>
                <a:latin typeface="Times New Roman" pitchFamily="18" charset="0"/>
                <a:ea typeface="+mj-ea"/>
                <a:cs typeface="Times New Roman" pitchFamily="18" charset="0"/>
              </a:rPr>
              <a:t>. «в» п. 2 ст. 48 Федерального закона от 12.06.2002 N 67-ФЗ «Об основных гарантиях избирательных прав и права на участие в референдуме граждан Российской Федерации»</a:t>
            </a:r>
          </a:p>
        </p:txBody>
      </p:sp>
      <p:grpSp>
        <p:nvGrpSpPr>
          <p:cNvPr id="7" name="Группа 6"/>
          <p:cNvGrpSpPr/>
          <p:nvPr/>
        </p:nvGrpSpPr>
        <p:grpSpPr>
          <a:xfrm>
            <a:off x="390525" y="2390775"/>
            <a:ext cx="8905875" cy="4596646"/>
            <a:chOff x="647700" y="1009648"/>
            <a:chExt cx="8496300" cy="5044323"/>
          </a:xfrm>
        </p:grpSpPr>
        <p:pic>
          <p:nvPicPr>
            <p:cNvPr id="6" name="Picture 2" descr="https://ramki-photoshop.ru/risovannie/ramka-photoshop-99.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7700" y="1009648"/>
              <a:ext cx="8496300" cy="5044323"/>
            </a:xfrm>
            <a:prstGeom prst="rect">
              <a:avLst/>
            </a:prstGeom>
            <a:noFill/>
          </p:spPr>
        </p:pic>
        <p:sp>
          <p:nvSpPr>
            <p:cNvPr id="5" name="Прямоугольник 4"/>
            <p:cNvSpPr/>
            <p:nvPr/>
          </p:nvSpPr>
          <p:spPr>
            <a:xfrm>
              <a:off x="1419225" y="1601391"/>
              <a:ext cx="5467350" cy="3141090"/>
            </a:xfrm>
            <a:prstGeom prst="rect">
              <a:avLst/>
            </a:prstGeom>
          </p:spPr>
          <p:txBody>
            <a:bodyPr wrap="square">
              <a:spAutoFit/>
            </a:bodyPr>
            <a:lstStyle/>
            <a:p>
              <a:pPr algn="ctr" fontAlgn="base"/>
              <a:r>
                <a:rPr lang="ru-RU" sz="1500" i="1" dirty="0" smtClean="0">
                  <a:solidFill>
                    <a:prstClr val="black"/>
                  </a:solidFill>
                  <a:latin typeface="Times New Roman" pitchFamily="18" charset="0"/>
                  <a:cs typeface="Times New Roman" pitchFamily="18" charset="0"/>
                </a:rPr>
                <a:t>Зачастую избиратели голосуют, руководствуясь общепринятыми мнениями и идеологиями, а не тщательным сопоставлением разных вариантов политического решения проблем, стоящих перед страной. Кроме того, избиратели охотно прислушиваются к мнениям окружающих, в том числе к призывам самих кандидатов.  </a:t>
              </a:r>
            </a:p>
            <a:p>
              <a:pPr algn="ctr" fontAlgn="base"/>
              <a:r>
                <a:rPr lang="ru-RU" sz="1500" b="1" i="1" dirty="0" smtClean="0">
                  <a:solidFill>
                    <a:prstClr val="black"/>
                  </a:solidFill>
                  <a:latin typeface="Times New Roman" pitchFamily="18" charset="0"/>
                  <a:cs typeface="Times New Roman" pitchFamily="18" charset="0"/>
                </a:rPr>
                <a:t>Вместе с тем, я считаю, если на выборах губернатора г. Севастополь победит Иванов Иван Иванович, то велика вероятность, что к власти придёт руководитель, который способен решить острые политические проблемы города, например, превратит Севастополь в лидера в науке, культуре, образовании и здравоохранении, решит вопросы безработицы и т.д.</a:t>
              </a:r>
            </a:p>
          </p:txBody>
        </p:sp>
      </p:grpSp>
      <p:sp>
        <p:nvSpPr>
          <p:cNvPr id="8" name="Прямоугольник 7"/>
          <p:cNvSpPr/>
          <p:nvPr/>
        </p:nvSpPr>
        <p:spPr>
          <a:xfrm>
            <a:off x="0" y="1906466"/>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04951" y="1178778"/>
            <a:ext cx="7467600" cy="830997"/>
          </a:xfrm>
          <a:prstGeom prst="rect">
            <a:avLst/>
          </a:prstGeom>
        </p:spPr>
        <p:txBody>
          <a:bodyPr wrap="square">
            <a:spAutoFit/>
          </a:bodyPr>
          <a:lstStyle/>
          <a:p>
            <a:pPr algn="just"/>
            <a:r>
              <a:rPr lang="ru-RU" sz="1600" b="1" i="1" dirty="0" smtClean="0">
                <a:solidFill>
                  <a:prstClr val="black"/>
                </a:solidFill>
                <a:latin typeface="Times New Roman" pitchFamily="18" charset="0"/>
                <a:cs typeface="Times New Roman" pitchFamily="18" charset="0"/>
              </a:rPr>
              <a:t>Распространение информации, в которой явно преобладают сведения о каком-либо кандидате (каких-либо кандидатах), избирательном объединении в сочетании с позитивными либо негативными комментариями</a:t>
            </a:r>
          </a:p>
        </p:txBody>
      </p:sp>
      <p:sp>
        <p:nvSpPr>
          <p:cNvPr id="5" name="Прямоугольник 4"/>
          <p:cNvSpPr/>
          <p:nvPr/>
        </p:nvSpPr>
        <p:spPr>
          <a:xfrm>
            <a:off x="1895474" y="133350"/>
            <a:ext cx="7125433" cy="923330"/>
          </a:xfrm>
          <a:prstGeom prst="rect">
            <a:avLst/>
          </a:prstGeom>
        </p:spPr>
        <p:txBody>
          <a:bodyPr wrap="square">
            <a:spAutoFit/>
          </a:bodyPr>
          <a:lstStyle/>
          <a:p>
            <a:pPr lvl="0" algn="ctr"/>
            <a:r>
              <a:rPr lang="ru-RU" b="1" dirty="0" err="1" smtClean="0">
                <a:solidFill>
                  <a:srgbClr val="47627F"/>
                </a:solidFill>
                <a:latin typeface="Times New Roman" pitchFamily="18" charset="0"/>
                <a:ea typeface="+mj-ea"/>
                <a:cs typeface="Times New Roman" pitchFamily="18" charset="0"/>
              </a:rPr>
              <a:t>пп</a:t>
            </a:r>
            <a:r>
              <a:rPr lang="ru-RU" b="1" dirty="0" smtClean="0">
                <a:solidFill>
                  <a:srgbClr val="47627F"/>
                </a:solidFill>
                <a:latin typeface="Times New Roman" pitchFamily="18" charset="0"/>
                <a:ea typeface="+mj-ea"/>
                <a:cs typeface="Times New Roman" pitchFamily="18" charset="0"/>
              </a:rPr>
              <a:t>. «г» п. 2 ст. 48 Федерального закона от 12.06.2002 N 67-ФЗ «Об основных гарантиях избирательных прав и права на участие в референдуме граждан Российской Федерации»</a:t>
            </a:r>
          </a:p>
        </p:txBody>
      </p:sp>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17</a:t>
            </a:fld>
            <a:endParaRPr lang="en-US" dirty="0"/>
          </a:p>
        </p:txBody>
      </p:sp>
      <p:sp>
        <p:nvSpPr>
          <p:cNvPr id="8" name="Прямоугольник 7"/>
          <p:cNvSpPr/>
          <p:nvPr/>
        </p:nvSpPr>
        <p:spPr>
          <a:xfrm>
            <a:off x="0" y="2258891"/>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00" y="2788050"/>
            <a:ext cx="8556051" cy="376657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76375" y="1416903"/>
            <a:ext cx="7667625" cy="923330"/>
          </a:xfrm>
          <a:prstGeom prst="rect">
            <a:avLst/>
          </a:prstGeom>
        </p:spPr>
        <p:txBody>
          <a:bodyPr wrap="square">
            <a:spAutoFit/>
          </a:bodyPr>
          <a:lstStyle/>
          <a:p>
            <a:pPr algn="just"/>
            <a:r>
              <a:rPr lang="ru-RU" b="1" i="1" dirty="0" smtClean="0">
                <a:solidFill>
                  <a:prstClr val="black"/>
                </a:solidFill>
                <a:latin typeface="Times New Roman" pitchFamily="18" charset="0"/>
                <a:cs typeface="Times New Roman" pitchFamily="18" charset="0"/>
              </a:rPr>
              <a:t>Распространение информации о деятельности кандидата, не связанной с его профессиональной деятельностью или исполнением им своих служебных (должностных) обязанностей</a:t>
            </a:r>
          </a:p>
        </p:txBody>
      </p:sp>
      <p:sp>
        <p:nvSpPr>
          <p:cNvPr id="4" name="Прямоугольник 3"/>
          <p:cNvSpPr/>
          <p:nvPr/>
        </p:nvSpPr>
        <p:spPr>
          <a:xfrm>
            <a:off x="1895474" y="133350"/>
            <a:ext cx="7125433" cy="923330"/>
          </a:xfrm>
          <a:prstGeom prst="rect">
            <a:avLst/>
          </a:prstGeom>
        </p:spPr>
        <p:txBody>
          <a:bodyPr wrap="square">
            <a:spAutoFit/>
          </a:bodyPr>
          <a:lstStyle/>
          <a:p>
            <a:pPr lvl="0" algn="ctr"/>
            <a:r>
              <a:rPr lang="ru-RU" b="1" dirty="0" err="1" smtClean="0">
                <a:solidFill>
                  <a:srgbClr val="47627F"/>
                </a:solidFill>
                <a:latin typeface="Times New Roman" pitchFamily="18" charset="0"/>
                <a:ea typeface="+mj-ea"/>
                <a:cs typeface="Times New Roman" pitchFamily="18" charset="0"/>
              </a:rPr>
              <a:t>пп</a:t>
            </a:r>
            <a:r>
              <a:rPr lang="ru-RU" b="1" dirty="0" smtClean="0">
                <a:solidFill>
                  <a:srgbClr val="47627F"/>
                </a:solidFill>
                <a:latin typeface="Times New Roman" pitchFamily="18" charset="0"/>
                <a:ea typeface="+mj-ea"/>
                <a:cs typeface="Times New Roman" pitchFamily="18" charset="0"/>
              </a:rPr>
              <a:t>. «</a:t>
            </a:r>
            <a:r>
              <a:rPr lang="ru-RU" b="1" dirty="0" err="1" smtClean="0">
                <a:solidFill>
                  <a:srgbClr val="47627F"/>
                </a:solidFill>
                <a:latin typeface="Times New Roman" pitchFamily="18" charset="0"/>
                <a:ea typeface="+mj-ea"/>
                <a:cs typeface="Times New Roman" pitchFamily="18" charset="0"/>
              </a:rPr>
              <a:t>д</a:t>
            </a:r>
            <a:r>
              <a:rPr lang="ru-RU" b="1" dirty="0" smtClean="0">
                <a:solidFill>
                  <a:srgbClr val="47627F"/>
                </a:solidFill>
                <a:latin typeface="Times New Roman" pitchFamily="18" charset="0"/>
                <a:ea typeface="+mj-ea"/>
                <a:cs typeface="Times New Roman" pitchFamily="18" charset="0"/>
              </a:rPr>
              <a:t>» п. 2 ст. 48 Федерального закона от 12.06.2002 N 67-ФЗ «Об основных гарантиях избирательных прав и права на участие в референдуме граждан Российской Федерации»</a:t>
            </a:r>
          </a:p>
        </p:txBody>
      </p:sp>
      <p:sp>
        <p:nvSpPr>
          <p:cNvPr id="5" name="Прямоугольник 4"/>
          <p:cNvSpPr/>
          <p:nvPr/>
        </p:nvSpPr>
        <p:spPr>
          <a:xfrm>
            <a:off x="1190624" y="3246120"/>
            <a:ext cx="3733801" cy="2031325"/>
          </a:xfrm>
          <a:prstGeom prst="rect">
            <a:avLst/>
          </a:prstGeom>
        </p:spPr>
        <p:txBody>
          <a:bodyPr wrap="square">
            <a:spAutoFit/>
          </a:bodyPr>
          <a:lstStyle/>
          <a:p>
            <a:pPr algn="just"/>
            <a:r>
              <a:rPr lang="ru-RU" dirty="0" smtClean="0">
                <a:latin typeface="Times New Roman" pitchFamily="18" charset="0"/>
                <a:cs typeface="Times New Roman" pitchFamily="18" charset="0"/>
              </a:rPr>
              <a:t>В последние годы волонтерское движение в России активно растет. По оценкам </a:t>
            </a:r>
            <a:r>
              <a:rPr lang="ru-RU" dirty="0" smtClean="0">
                <a:latin typeface="Times New Roman" pitchFamily="18" charset="0"/>
                <a:cs typeface="Times New Roman" pitchFamily="18" charset="0"/>
                <a:hlinkClick r:id="rId2"/>
              </a:rPr>
              <a:t>Росстата</a:t>
            </a:r>
            <a:r>
              <a:rPr lang="ru-RU" dirty="0" smtClean="0">
                <a:latin typeface="Times New Roman" pitchFamily="18" charset="0"/>
                <a:cs typeface="Times New Roman" pitchFamily="18" charset="0"/>
              </a:rPr>
              <a:t>, в 2020 году в стране насчитывалось около 2,7 миллиона официально зарегистрированных волонтеров старше 15 лет.</a:t>
            </a:r>
          </a:p>
        </p:txBody>
      </p:sp>
      <p:pic>
        <p:nvPicPr>
          <p:cNvPr id="8194" name="Picture 2" descr="https://glorypets.ru/wp-content/uploads/2020/09/6-CHtoby-najti-sobake-dobrye-ruki-volontyory-zadayut-mnogo-voprosov-potentsialnym-hozyaevam.jpg"/>
          <p:cNvPicPr>
            <a:picLocks noChangeAspect="1" noChangeArrowheads="1"/>
          </p:cNvPicPr>
          <p:nvPr/>
        </p:nvPicPr>
        <p:blipFill>
          <a:blip r:embed="rId3" cstate="print"/>
          <a:srcRect b="15827"/>
          <a:stretch>
            <a:fillRect/>
          </a:stretch>
        </p:blipFill>
        <p:spPr bwMode="auto">
          <a:xfrm>
            <a:off x="5003346" y="3181350"/>
            <a:ext cx="3782785" cy="2228850"/>
          </a:xfrm>
          <a:prstGeom prst="rect">
            <a:avLst/>
          </a:prstGeom>
          <a:ln>
            <a:noFill/>
          </a:ln>
          <a:effectLst>
            <a:softEdge rad="112500"/>
          </a:effectLst>
        </p:spPr>
      </p:pic>
      <p:sp>
        <p:nvSpPr>
          <p:cNvPr id="6" name="Прямоугольник 5"/>
          <p:cNvSpPr/>
          <p:nvPr/>
        </p:nvSpPr>
        <p:spPr>
          <a:xfrm>
            <a:off x="0" y="2716091"/>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sp>
        <p:nvSpPr>
          <p:cNvPr id="7" name="Прямоугольник 6"/>
          <p:cNvSpPr/>
          <p:nvPr/>
        </p:nvSpPr>
        <p:spPr>
          <a:xfrm>
            <a:off x="1247775" y="5330855"/>
            <a:ext cx="7429500" cy="1200329"/>
          </a:xfrm>
          <a:prstGeom prst="rect">
            <a:avLst/>
          </a:prstGeom>
        </p:spPr>
        <p:txBody>
          <a:bodyPr wrap="square">
            <a:spAutoFit/>
          </a:bodyPr>
          <a:lstStyle/>
          <a:p>
            <a:pPr lvl="0" algn="just"/>
            <a:r>
              <a:rPr lang="ru-RU" b="1" dirty="0" smtClean="0">
                <a:solidFill>
                  <a:prstClr val="black"/>
                </a:solidFill>
                <a:latin typeface="Times New Roman" pitchFamily="18" charset="0"/>
                <a:cs typeface="Times New Roman" pitchFamily="18" charset="0"/>
              </a:rPr>
              <a:t>Не остаются в стороне и кандидаты в депутаты Законодательное Собрание г. Севастополь, так Иванов И. И. является волонтером и помогает с остальными волонтерами персоналу в приюте для бездомных животных.</a:t>
            </a:r>
          </a:p>
        </p:txBody>
      </p:sp>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52575" y="1274028"/>
            <a:ext cx="7467600" cy="830997"/>
          </a:xfrm>
          <a:prstGeom prst="rect">
            <a:avLst/>
          </a:prstGeom>
        </p:spPr>
        <p:txBody>
          <a:bodyPr wrap="square">
            <a:spAutoFit/>
          </a:bodyPr>
          <a:lstStyle/>
          <a:p>
            <a:pPr algn="just"/>
            <a:r>
              <a:rPr lang="ru-RU" sz="1600" i="1" dirty="0" smtClean="0">
                <a:solidFill>
                  <a:prstClr val="black"/>
                </a:solidFill>
                <a:latin typeface="Times New Roman" pitchFamily="18" charset="0"/>
                <a:cs typeface="Times New Roman" pitchFamily="18" charset="0"/>
              </a:rPr>
              <a:t>Деятельность, способствующая созданию положительного или отрицательного отношения избирателей к кандидату, избирательному объединению, выдвинувшему кандидата, список кандидатов</a:t>
            </a:r>
          </a:p>
        </p:txBody>
      </p:sp>
      <p:sp>
        <p:nvSpPr>
          <p:cNvPr id="3" name="Прямоугольник 2"/>
          <p:cNvSpPr/>
          <p:nvPr/>
        </p:nvSpPr>
        <p:spPr>
          <a:xfrm>
            <a:off x="1895474" y="133350"/>
            <a:ext cx="7125433" cy="923330"/>
          </a:xfrm>
          <a:prstGeom prst="rect">
            <a:avLst/>
          </a:prstGeom>
        </p:spPr>
        <p:txBody>
          <a:bodyPr wrap="square">
            <a:spAutoFit/>
          </a:bodyPr>
          <a:lstStyle/>
          <a:p>
            <a:pPr lvl="0" algn="ctr"/>
            <a:r>
              <a:rPr lang="ru-RU" b="1" dirty="0" err="1" smtClean="0">
                <a:solidFill>
                  <a:srgbClr val="47627F"/>
                </a:solidFill>
                <a:latin typeface="Times New Roman" pitchFamily="18" charset="0"/>
                <a:ea typeface="+mj-ea"/>
                <a:cs typeface="Times New Roman" pitchFamily="18" charset="0"/>
              </a:rPr>
              <a:t>пп</a:t>
            </a:r>
            <a:r>
              <a:rPr lang="ru-RU" b="1" dirty="0" smtClean="0">
                <a:solidFill>
                  <a:srgbClr val="47627F"/>
                </a:solidFill>
                <a:latin typeface="Times New Roman" pitchFamily="18" charset="0"/>
                <a:ea typeface="+mj-ea"/>
                <a:cs typeface="Times New Roman" pitchFamily="18" charset="0"/>
              </a:rPr>
              <a:t>. «е» п. 2 ст. 48 Федерального закона от 12.06.2002 N 67-ФЗ «Об основных гарантиях избирательных прав и права на участие в референдуме граждан Российской Федерации»</a:t>
            </a:r>
          </a:p>
        </p:txBody>
      </p:sp>
      <p:sp>
        <p:nvSpPr>
          <p:cNvPr id="4" name="Прямоугольник 3"/>
          <p:cNvSpPr/>
          <p:nvPr/>
        </p:nvSpPr>
        <p:spPr>
          <a:xfrm>
            <a:off x="2205971" y="2777961"/>
            <a:ext cx="4505326" cy="3139321"/>
          </a:xfrm>
          <a:prstGeom prst="rect">
            <a:avLst/>
          </a:prstGeom>
          <a:noFill/>
          <a:ln w="28575">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i="1" dirty="0" smtClean="0">
                <a:solidFill>
                  <a:prstClr val="black"/>
                </a:solidFill>
                <a:latin typeface="Times New Roman" pitchFamily="18" charset="0"/>
                <a:cs typeface="Times New Roman" pitchFamily="18" charset="0"/>
              </a:rPr>
              <a:t>Кандидат в </a:t>
            </a:r>
            <a:r>
              <a:rPr lang="ru-RU" i="1" dirty="0">
                <a:solidFill>
                  <a:prstClr val="black"/>
                </a:solidFill>
                <a:latin typeface="Times New Roman" pitchFamily="18" charset="0"/>
                <a:cs typeface="Times New Roman" pitchFamily="18" charset="0"/>
              </a:rPr>
              <a:t>депутаты </a:t>
            </a:r>
            <a:r>
              <a:rPr lang="ru-RU" i="1" dirty="0" smtClean="0">
                <a:solidFill>
                  <a:prstClr val="black"/>
                </a:solidFill>
                <a:latin typeface="Times New Roman" pitchFamily="18" charset="0"/>
                <a:cs typeface="Times New Roman" pitchFamily="18" charset="0"/>
              </a:rPr>
              <a:t>Законодательного Собрания </a:t>
            </a:r>
            <a:r>
              <a:rPr lang="ru-RU" i="1" dirty="0">
                <a:solidFill>
                  <a:prstClr val="black"/>
                </a:solidFill>
                <a:latin typeface="Times New Roman" pitchFamily="18" charset="0"/>
                <a:cs typeface="Times New Roman" pitchFamily="18" charset="0"/>
              </a:rPr>
              <a:t>г. </a:t>
            </a:r>
            <a:r>
              <a:rPr lang="ru-RU" i="1" dirty="0" smtClean="0">
                <a:solidFill>
                  <a:prstClr val="black"/>
                </a:solidFill>
                <a:latin typeface="Times New Roman" pitchFamily="18" charset="0"/>
                <a:cs typeface="Times New Roman" pitchFamily="18" charset="0"/>
              </a:rPr>
              <a:t>Севастополь Иванов И. И., который по всей стране развесил агитационные плакаты со своей "победой", при разводе с женой оставил семью ни с чем.</a:t>
            </a:r>
          </a:p>
          <a:p>
            <a:pPr algn="ctr"/>
            <a:r>
              <a:rPr lang="ru-RU" i="1" dirty="0" smtClean="0">
                <a:solidFill>
                  <a:prstClr val="black"/>
                </a:solidFill>
                <a:latin typeface="Times New Roman" pitchFamily="18" charset="0"/>
                <a:cs typeface="Times New Roman" pitchFamily="18" charset="0"/>
              </a:rPr>
              <a:t>Суд признал его банкротом. Иванов И. И. не владеет ни одним бизнесом и не имеет никакого имущества, так кто же финансирует его мощную рекламную кампанию? </a:t>
            </a:r>
          </a:p>
        </p:txBody>
      </p:sp>
      <p:sp>
        <p:nvSpPr>
          <p:cNvPr id="5" name="Прямоугольник 4"/>
          <p:cNvSpPr/>
          <p:nvPr/>
        </p:nvSpPr>
        <p:spPr>
          <a:xfrm>
            <a:off x="0" y="2125541"/>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sp>
        <p:nvSpPr>
          <p:cNvPr id="6" name="Номер слайда 5"/>
          <p:cNvSpPr>
            <a:spLocks noGrp="1"/>
          </p:cNvSpPr>
          <p:nvPr>
            <p:ph type="sldNum" sz="quarter" idx="12"/>
          </p:nvPr>
        </p:nvSpPr>
        <p:spPr>
          <a:xfrm>
            <a:off x="7086600" y="0"/>
            <a:ext cx="2057400" cy="365125"/>
          </a:xfrm>
        </p:spPr>
        <p:txBody>
          <a:bodyPr/>
          <a:lstStyle/>
          <a:p>
            <a:fld id="{30837FF7-5919-41BF-8DD0-96FAEA1BD99B}"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Прямоугольник 27"/>
          <p:cNvSpPr/>
          <p:nvPr/>
        </p:nvSpPr>
        <p:spPr>
          <a:xfrm>
            <a:off x="1609725" y="1244360"/>
            <a:ext cx="7354031" cy="1477328"/>
          </a:xfrm>
          <a:prstGeom prst="rect">
            <a:avLst/>
          </a:prstGeom>
          <a:noFill/>
          <a:ln w="38100">
            <a:solidFill>
              <a:schemeClr val="accent1">
                <a:lumMod val="50000"/>
              </a:schemeClr>
            </a:solidFill>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dirty="0" smtClean="0">
                <a:solidFill>
                  <a:schemeClr val="tx1"/>
                </a:solidFill>
                <a:latin typeface="Times New Roman" pitchFamily="18" charset="0"/>
                <a:cs typeface="Times New Roman" pitchFamily="18" charset="0"/>
              </a:rPr>
              <a:t>В информационных телепрограммах и радиопрограммах, публикациях в периодических печатных изданиях, выпусках либо обновлениях сетевого издания </a:t>
            </a:r>
            <a:r>
              <a:rPr lang="ru-RU" b="1" dirty="0" smtClean="0">
                <a:solidFill>
                  <a:schemeClr val="tx1"/>
                </a:solidFill>
                <a:latin typeface="Times New Roman" pitchFamily="18" charset="0"/>
                <a:cs typeface="Times New Roman" pitchFamily="18" charset="0"/>
              </a:rPr>
              <a:t>сообщения о проведении предвыборных мероприятий</a:t>
            </a:r>
            <a:r>
              <a:rPr lang="ru-RU" dirty="0" smtClean="0">
                <a:solidFill>
                  <a:schemeClr val="tx1"/>
                </a:solidFill>
                <a:latin typeface="Times New Roman" pitchFamily="18" charset="0"/>
                <a:cs typeface="Times New Roman" pitchFamily="18" charset="0"/>
              </a:rPr>
              <a:t>, </a:t>
            </a:r>
            <a:r>
              <a:rPr lang="ru-RU" b="1" u="sng" dirty="0" smtClean="0">
                <a:solidFill>
                  <a:srgbClr val="FF0000"/>
                </a:solidFill>
                <a:latin typeface="Times New Roman" pitchFamily="18" charset="0"/>
                <a:cs typeface="Times New Roman" pitchFamily="18" charset="0"/>
              </a:rPr>
              <a:t>должны даваться исключительно отдельным информационным блоком, без комментариев</a:t>
            </a:r>
            <a:r>
              <a:rPr lang="ru-RU" b="1" u="sng" dirty="0">
                <a:solidFill>
                  <a:srgbClr val="FF0000"/>
                </a:solidFill>
                <a:latin typeface="Times New Roman" pitchFamily="18" charset="0"/>
                <a:cs typeface="Times New Roman" pitchFamily="18" charset="0"/>
              </a:rPr>
              <a:t> (пункт 5 ст. </a:t>
            </a:r>
            <a:r>
              <a:rPr lang="ru-RU" b="1" u="sng" dirty="0" smtClean="0">
                <a:solidFill>
                  <a:srgbClr val="FF0000"/>
                </a:solidFill>
                <a:latin typeface="Times New Roman" pitchFamily="18" charset="0"/>
                <a:cs typeface="Times New Roman" pitchFamily="18" charset="0"/>
              </a:rPr>
              <a:t>45). </a:t>
            </a:r>
            <a:endParaRPr lang="ru-RU" b="1" u="sng" dirty="0">
              <a:solidFill>
                <a:srgbClr val="FF0000"/>
              </a:solidFill>
              <a:latin typeface="Times New Roman" pitchFamily="18" charset="0"/>
              <a:cs typeface="Times New Roman" pitchFamily="18" charset="0"/>
            </a:endParaRPr>
          </a:p>
        </p:txBody>
      </p:sp>
      <p:sp>
        <p:nvSpPr>
          <p:cNvPr id="29" name="TextBox 28"/>
          <p:cNvSpPr txBox="1"/>
          <p:nvPr/>
        </p:nvSpPr>
        <p:spPr>
          <a:xfrm>
            <a:off x="96517" y="5423976"/>
            <a:ext cx="8753475" cy="1600438"/>
          </a:xfrm>
          <a:prstGeom prst="rect">
            <a:avLst/>
          </a:prstGeom>
          <a:noFill/>
        </p:spPr>
        <p:txBody>
          <a:bodyPr wrap="square" rtlCol="0">
            <a:spAutoFit/>
          </a:bodyPr>
          <a:lstStyle/>
          <a:p>
            <a:pPr marL="285750" indent="-285750" algn="just">
              <a:buFont typeface="Arial" panose="020B0604020202020204" pitchFamily="34" charset="0"/>
              <a:buChar char="•"/>
            </a:pPr>
            <a:r>
              <a:rPr lang="ru-RU" sz="1400" i="1" dirty="0" smtClean="0">
                <a:latin typeface="Times New Roman" pitchFamily="18" charset="0"/>
                <a:cs typeface="Times New Roman" pitchFamily="18" charset="0"/>
              </a:rPr>
              <a:t>ч. 4 ст. 58 Федерального закона от 22.02.2014 N 20-ФЗ «О выборах депутатов Государственной Думы Федерального Собрания Российской Федерации»</a:t>
            </a:r>
          </a:p>
          <a:p>
            <a:pPr marL="285750" indent="-285750" algn="just">
              <a:buFont typeface="Arial" panose="020B0604020202020204" pitchFamily="34" charset="0"/>
              <a:buChar char="•"/>
            </a:pPr>
            <a:r>
              <a:rPr lang="ru-RU" sz="1400" i="1" dirty="0">
                <a:latin typeface="Times New Roman" pitchFamily="18" charset="0"/>
                <a:cs typeface="Times New Roman" pitchFamily="18" charset="0"/>
              </a:rPr>
              <a:t>ч. 4 ст. 47 Закона города Севастополя «О выборах депутатов законодательного собрания города Севастополя» от 30.04.2014</a:t>
            </a:r>
          </a:p>
          <a:p>
            <a:pPr marL="285750" indent="-285750" algn="just">
              <a:buFont typeface="Arial" panose="020B0604020202020204" pitchFamily="34" charset="0"/>
              <a:buChar char="•"/>
            </a:pPr>
            <a:r>
              <a:rPr lang="ru-RU" sz="1400" i="1" dirty="0" smtClean="0">
                <a:latin typeface="Times New Roman" pitchFamily="18" charset="0"/>
                <a:cs typeface="Times New Roman" pitchFamily="18" charset="0"/>
              </a:rPr>
              <a:t>ч</a:t>
            </a:r>
            <a:r>
              <a:rPr lang="ru-RU" sz="1400" i="1" dirty="0">
                <a:latin typeface="Times New Roman" pitchFamily="18" charset="0"/>
                <a:cs typeface="Times New Roman" pitchFamily="18" charset="0"/>
              </a:rPr>
              <a:t>. 4 ст. 56 закона города Севастополя «О выборах депутатов представительных органов внутригородских муниципальных образований города Севастополя» от 02.06.2014</a:t>
            </a:r>
          </a:p>
          <a:p>
            <a:pPr marL="285750" indent="-285750" algn="just">
              <a:buFont typeface="Arial" panose="020B0604020202020204" pitchFamily="34" charset="0"/>
              <a:buChar char="•"/>
            </a:pPr>
            <a:endParaRPr lang="ru-RU" sz="1400" i="1" dirty="0" smtClean="0">
              <a:latin typeface="Times New Roman" pitchFamily="18" charset="0"/>
              <a:cs typeface="Times New Roman" pitchFamily="18" charset="0"/>
            </a:endParaRPr>
          </a:p>
        </p:txBody>
      </p:sp>
      <p:pic>
        <p:nvPicPr>
          <p:cNvPr id="33"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5848" t="12282" r="5387" b="22159"/>
          <a:stretch>
            <a:fillRect/>
          </a:stretch>
        </p:blipFill>
        <p:spPr bwMode="auto">
          <a:xfrm>
            <a:off x="712543" y="2919821"/>
            <a:ext cx="3167248" cy="250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Прямоугольник 34"/>
          <p:cNvSpPr/>
          <p:nvPr/>
        </p:nvSpPr>
        <p:spPr>
          <a:xfrm>
            <a:off x="1811216" y="211016"/>
            <a:ext cx="7209692" cy="923330"/>
          </a:xfrm>
          <a:prstGeom prst="rect">
            <a:avLst/>
          </a:prstGeom>
        </p:spPr>
        <p:txBody>
          <a:bodyPr wrap="square">
            <a:spAutoFit/>
          </a:bodyPr>
          <a:lstStyle/>
          <a:p>
            <a:pPr lvl="0" algn="ctr"/>
            <a:r>
              <a:rPr lang="ru-RU"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2</a:t>
            </a:fld>
            <a:endParaRPr lang="en-US" dirty="0"/>
          </a:p>
        </p:txBody>
      </p:sp>
    </p:spTree>
    <p:extLst>
      <p:ext uri="{BB962C8B-B14F-4D97-AF65-F5344CB8AC3E}">
        <p14:creationId xmlns:p14="http://schemas.microsoft.com/office/powerpoint/2010/main" val="4191663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un9-22.userapi.com/c841035/v841035511/534c6/bNANzNhJCk0.jpg"/>
          <p:cNvPicPr>
            <a:picLocks noChangeAspect="1" noChangeArrowheads="1"/>
          </p:cNvPicPr>
          <p:nvPr/>
        </p:nvPicPr>
        <p:blipFill>
          <a:blip r:embed="rId2" cstate="print"/>
          <a:srcRect/>
          <a:stretch>
            <a:fillRect/>
          </a:stretch>
        </p:blipFill>
        <p:spPr bwMode="auto">
          <a:xfrm>
            <a:off x="940214" y="3090713"/>
            <a:ext cx="4947478" cy="2292268"/>
          </a:xfrm>
          <a:prstGeom prst="rect">
            <a:avLst/>
          </a:prstGeom>
          <a:ln>
            <a:noFill/>
          </a:ln>
          <a:effectLst>
            <a:softEdge rad="112500"/>
          </a:effectLst>
        </p:spPr>
      </p:pic>
      <p:sp>
        <p:nvSpPr>
          <p:cNvPr id="2" name="Прямоугольник 1"/>
          <p:cNvSpPr/>
          <p:nvPr/>
        </p:nvSpPr>
        <p:spPr>
          <a:xfrm>
            <a:off x="1463421" y="1240495"/>
            <a:ext cx="7531109" cy="1661993"/>
          </a:xfrm>
          <a:prstGeom prst="rect">
            <a:avLst/>
          </a:prstGeom>
          <a:noFill/>
          <a:ln w="38100">
            <a:solidFill>
              <a:schemeClr val="accent1">
                <a:lumMod val="75000"/>
              </a:schemeClr>
            </a:solidFill>
            <a:prstDash val="lgDash"/>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700" dirty="0" smtClean="0">
                <a:solidFill>
                  <a:prstClr val="black"/>
                </a:solidFill>
                <a:latin typeface="Times New Roman" pitchFamily="18" charset="0"/>
                <a:cs typeface="Times New Roman" pitchFamily="18" charset="0"/>
              </a:rPr>
              <a:t>Предвыборная агитация на каналах организаций телерадиовещания, в периодических печатных изданиях и сетевых СМИ проводится в период, который начинается </a:t>
            </a:r>
            <a:r>
              <a:rPr lang="ru-RU" sz="1700" b="1" u="sng" dirty="0" smtClean="0">
                <a:solidFill>
                  <a:prstClr val="black"/>
                </a:solidFill>
                <a:latin typeface="Times New Roman" pitchFamily="18" charset="0"/>
                <a:cs typeface="Times New Roman" pitchFamily="18" charset="0"/>
              </a:rPr>
              <a:t>за 28 дней до дня голосования и прекращается в ноль часов по местному времени </a:t>
            </a:r>
            <a:r>
              <a:rPr lang="ru-RU" sz="1700" b="1" u="sng" dirty="0" smtClean="0">
                <a:solidFill>
                  <a:srgbClr val="FF0000"/>
                </a:solidFill>
                <a:latin typeface="Times New Roman" pitchFamily="18" charset="0"/>
                <a:cs typeface="Times New Roman" pitchFamily="18" charset="0"/>
              </a:rPr>
              <a:t>за одни сутки до дня голосования</a:t>
            </a:r>
            <a:r>
              <a:rPr lang="ru-RU" sz="1700" dirty="0" smtClean="0">
                <a:solidFill>
                  <a:prstClr val="black"/>
                </a:solidFill>
                <a:latin typeface="Times New Roman" pitchFamily="18" charset="0"/>
                <a:cs typeface="Times New Roman" pitchFamily="18" charset="0"/>
              </a:rPr>
              <a:t>, а в случае принятия решения о голосовании </a:t>
            </a:r>
            <a:r>
              <a:rPr lang="ru-RU" sz="1700" b="1" u="sng" dirty="0" smtClean="0">
                <a:solidFill>
                  <a:prstClr val="black"/>
                </a:solidFill>
                <a:latin typeface="Times New Roman" pitchFamily="18" charset="0"/>
                <a:cs typeface="Times New Roman" pitchFamily="18" charset="0"/>
              </a:rPr>
              <a:t>в течение нескольких дней подряд - </a:t>
            </a:r>
            <a:r>
              <a:rPr lang="ru-RU" sz="1700" b="1" u="sng" dirty="0" smtClean="0">
                <a:solidFill>
                  <a:srgbClr val="FF0000"/>
                </a:solidFill>
                <a:latin typeface="Times New Roman" pitchFamily="18" charset="0"/>
                <a:cs typeface="Times New Roman" pitchFamily="18" charset="0"/>
              </a:rPr>
              <a:t>в ноль часов по местному времени первого дня голосования.</a:t>
            </a:r>
          </a:p>
        </p:txBody>
      </p:sp>
      <p:sp>
        <p:nvSpPr>
          <p:cNvPr id="5" name="Прямоугольник 4"/>
          <p:cNvSpPr/>
          <p:nvPr/>
        </p:nvSpPr>
        <p:spPr>
          <a:xfrm>
            <a:off x="1811216" y="211016"/>
            <a:ext cx="7209692" cy="923330"/>
          </a:xfrm>
          <a:prstGeom prst="rect">
            <a:avLst/>
          </a:prstGeom>
        </p:spPr>
        <p:txBody>
          <a:bodyPr wrap="square">
            <a:spAutoFit/>
          </a:bodyPr>
          <a:lstStyle/>
          <a:p>
            <a:pPr lvl="0" algn="ctr"/>
            <a:r>
              <a:rPr lang="ru-RU"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pic>
        <p:nvPicPr>
          <p:cNvPr id="4100" name="Picture 4" descr="https://present5.com/presentation/1/148282495_437004764.pdf-img/148282495_437004764.pdf-38.jpg"/>
          <p:cNvPicPr>
            <a:picLocks noChangeAspect="1" noChangeArrowheads="1"/>
          </p:cNvPicPr>
          <p:nvPr/>
        </p:nvPicPr>
        <p:blipFill>
          <a:blip r:embed="rId3" cstate="print"/>
          <a:srcRect t="34687" r="55185"/>
          <a:stretch>
            <a:fillRect/>
          </a:stretch>
        </p:blipFill>
        <p:spPr bwMode="auto">
          <a:xfrm>
            <a:off x="6134100" y="2906009"/>
            <a:ext cx="2444993" cy="2672530"/>
          </a:xfrm>
          <a:prstGeom prst="rect">
            <a:avLst/>
          </a:prstGeom>
          <a:ln>
            <a:noFill/>
          </a:ln>
          <a:effectLst>
            <a:softEdge rad="112500"/>
          </a:effectLst>
        </p:spPr>
      </p:pic>
      <p:sp>
        <p:nvSpPr>
          <p:cNvPr id="7" name="TextBox 6"/>
          <p:cNvSpPr txBox="1"/>
          <p:nvPr/>
        </p:nvSpPr>
        <p:spPr>
          <a:xfrm>
            <a:off x="390525" y="5316731"/>
            <a:ext cx="8753475" cy="1384995"/>
          </a:xfrm>
          <a:prstGeom prst="rect">
            <a:avLst/>
          </a:prstGeom>
          <a:noFill/>
        </p:spPr>
        <p:txBody>
          <a:bodyPr wrap="square" rtlCol="0">
            <a:spAutoFit/>
          </a:bodyPr>
          <a:lstStyle/>
          <a:p>
            <a:pPr marL="285750" indent="-285750" algn="just">
              <a:buFont typeface="Arial" panose="020B0604020202020204" pitchFamily="34" charset="0"/>
              <a:buChar char="•"/>
            </a:pPr>
            <a:r>
              <a:rPr lang="ru-RU" sz="1400" i="1" dirty="0" smtClean="0">
                <a:latin typeface="Times New Roman" pitchFamily="18" charset="0"/>
                <a:cs typeface="Times New Roman" pitchFamily="18" charset="0"/>
              </a:rPr>
              <a:t>ч. 2 ст. 63 Федерального закона от 22.02.2014 N 20-ФЗ «О выборах депутатов Государственной Думы Федерального Собрания Российской Федерации»</a:t>
            </a:r>
          </a:p>
          <a:p>
            <a:pPr marL="285750" indent="-285750" algn="just">
              <a:buFont typeface="Arial" panose="020B0604020202020204" pitchFamily="34" charset="0"/>
              <a:buChar char="•"/>
            </a:pPr>
            <a:r>
              <a:rPr lang="ru-RU" sz="1400" i="1" dirty="0">
                <a:latin typeface="Times New Roman" pitchFamily="18" charset="0"/>
                <a:cs typeface="Times New Roman" pitchFamily="18" charset="0"/>
              </a:rPr>
              <a:t>ч. 2 ст. </a:t>
            </a:r>
            <a:r>
              <a:rPr lang="ru-RU" sz="1400" i="1" dirty="0" smtClean="0">
                <a:latin typeface="Times New Roman" pitchFamily="18" charset="0"/>
                <a:cs typeface="Times New Roman" pitchFamily="18" charset="0"/>
              </a:rPr>
              <a:t>52 </a:t>
            </a:r>
            <a:r>
              <a:rPr lang="ru-RU" sz="1400" i="1" dirty="0">
                <a:latin typeface="Times New Roman" pitchFamily="18" charset="0"/>
                <a:cs typeface="Times New Roman" pitchFamily="18" charset="0"/>
              </a:rPr>
              <a:t>Закона города Севастополя «О выборах депутатов законодательного собрания города Севастополя» от 30.04.2014</a:t>
            </a:r>
          </a:p>
          <a:p>
            <a:pPr marL="285750" indent="-285750" algn="just">
              <a:buFont typeface="Arial" panose="020B0604020202020204" pitchFamily="34" charset="0"/>
              <a:buChar char="•"/>
            </a:pPr>
            <a:r>
              <a:rPr lang="ru-RU" sz="1400" i="1" dirty="0">
                <a:latin typeface="Times New Roman" pitchFamily="18" charset="0"/>
                <a:cs typeface="Times New Roman" pitchFamily="18" charset="0"/>
              </a:rPr>
              <a:t>ч. 2 ст. </a:t>
            </a:r>
            <a:r>
              <a:rPr lang="ru-RU" sz="1400" i="1" dirty="0" smtClean="0">
                <a:latin typeface="Times New Roman" pitchFamily="18" charset="0"/>
                <a:cs typeface="Times New Roman" pitchFamily="18" charset="0"/>
              </a:rPr>
              <a:t>61 </a:t>
            </a:r>
            <a:r>
              <a:rPr lang="ru-RU" sz="1400" i="1" dirty="0">
                <a:latin typeface="Times New Roman" pitchFamily="18" charset="0"/>
                <a:cs typeface="Times New Roman" pitchFamily="18" charset="0"/>
              </a:rPr>
              <a:t>закона города Севастополя «О выборах депутатов представительных органов внутригородских муниципальных образований города Севастополя» от </a:t>
            </a:r>
            <a:r>
              <a:rPr lang="ru-RU" sz="1400" i="1" dirty="0" smtClean="0">
                <a:latin typeface="Times New Roman" pitchFamily="18" charset="0"/>
                <a:cs typeface="Times New Roman" pitchFamily="18" charset="0"/>
              </a:rPr>
              <a:t>02.06.2014</a:t>
            </a:r>
            <a:endParaRPr lang="ru-RU" sz="1400" i="1"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a:xfrm>
            <a:off x="7086600" y="0"/>
            <a:ext cx="2057400" cy="365125"/>
          </a:xfrm>
        </p:spPr>
        <p:txBody>
          <a:bodyPr/>
          <a:lstStyle/>
          <a:p>
            <a:fld id="{30837FF7-5919-41BF-8DD0-96FAEA1BD99B}"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alendarbox.ru/wp-content/uploads/2019/12/avgust-2021.png"/>
          <p:cNvPicPr>
            <a:picLocks noChangeAspect="1" noChangeArrowheads="1"/>
          </p:cNvPicPr>
          <p:nvPr/>
        </p:nvPicPr>
        <p:blipFill>
          <a:blip r:embed="rId2" cstate="print"/>
          <a:srcRect l="3732" t="4445" r="3314" b="8605"/>
          <a:stretch>
            <a:fillRect/>
          </a:stretch>
        </p:blipFill>
        <p:spPr bwMode="auto">
          <a:xfrm>
            <a:off x="1824404" y="518179"/>
            <a:ext cx="5073161" cy="3354832"/>
          </a:xfrm>
          <a:prstGeom prst="rect">
            <a:avLst/>
          </a:prstGeom>
          <a:noFill/>
          <a:ln>
            <a:solidFill>
              <a:schemeClr val="accent1">
                <a:lumMod val="75000"/>
              </a:schemeClr>
            </a:solidFill>
          </a:ln>
        </p:spPr>
      </p:pic>
      <p:pic>
        <p:nvPicPr>
          <p:cNvPr id="4" name="Picture 2" descr="https://calendarbox.ru/wp-content/uploads/2019/12/sentiabr-2021.png"/>
          <p:cNvPicPr>
            <a:picLocks noChangeAspect="1" noChangeArrowheads="1"/>
          </p:cNvPicPr>
          <p:nvPr/>
        </p:nvPicPr>
        <p:blipFill>
          <a:blip r:embed="rId3" cstate="print"/>
          <a:srcRect l="4013" t="3912" r="3824" b="20335"/>
          <a:stretch>
            <a:fillRect/>
          </a:stretch>
        </p:blipFill>
        <p:spPr bwMode="auto">
          <a:xfrm>
            <a:off x="3727938" y="3481754"/>
            <a:ext cx="4932484" cy="3165231"/>
          </a:xfrm>
          <a:prstGeom prst="rect">
            <a:avLst/>
          </a:prstGeom>
          <a:noFill/>
        </p:spPr>
      </p:pic>
      <p:cxnSp>
        <p:nvCxnSpPr>
          <p:cNvPr id="12" name="Прямая соединительная линия 11"/>
          <p:cNvCxnSpPr/>
          <p:nvPr/>
        </p:nvCxnSpPr>
        <p:spPr>
          <a:xfrm>
            <a:off x="8009792" y="5591907"/>
            <a:ext cx="606669"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4" name="Прямоугольник 23"/>
          <p:cNvSpPr/>
          <p:nvPr/>
        </p:nvSpPr>
        <p:spPr>
          <a:xfrm>
            <a:off x="0" y="8"/>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sp>
        <p:nvSpPr>
          <p:cNvPr id="41" name="Прямоугольник 40"/>
          <p:cNvSpPr/>
          <p:nvPr/>
        </p:nvSpPr>
        <p:spPr>
          <a:xfrm>
            <a:off x="6638193" y="5169877"/>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5952393" y="5165969"/>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p:cNvSpPr/>
          <p:nvPr/>
        </p:nvSpPr>
        <p:spPr>
          <a:xfrm>
            <a:off x="5257801" y="5165969"/>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p:cNvSpPr/>
          <p:nvPr/>
        </p:nvSpPr>
        <p:spPr>
          <a:xfrm>
            <a:off x="4554416" y="5169877"/>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p:cNvSpPr/>
          <p:nvPr/>
        </p:nvSpPr>
        <p:spPr>
          <a:xfrm>
            <a:off x="3833447" y="5169877"/>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6620609" y="4675065"/>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рямоугольник 46"/>
          <p:cNvSpPr/>
          <p:nvPr/>
        </p:nvSpPr>
        <p:spPr>
          <a:xfrm>
            <a:off x="5934809" y="4671157"/>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ямоугольник 47"/>
          <p:cNvSpPr/>
          <p:nvPr/>
        </p:nvSpPr>
        <p:spPr>
          <a:xfrm>
            <a:off x="5240217" y="4671157"/>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48"/>
          <p:cNvSpPr/>
          <p:nvPr/>
        </p:nvSpPr>
        <p:spPr>
          <a:xfrm>
            <a:off x="4536832" y="4668715"/>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3815863" y="4668715"/>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50"/>
          <p:cNvSpPr/>
          <p:nvPr/>
        </p:nvSpPr>
        <p:spPr>
          <a:xfrm>
            <a:off x="4742963" y="2974242"/>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a:off x="4044463" y="2976684"/>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p:cNvSpPr/>
          <p:nvPr/>
        </p:nvSpPr>
        <p:spPr>
          <a:xfrm>
            <a:off x="3343521" y="2976684"/>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ик 53"/>
          <p:cNvSpPr/>
          <p:nvPr/>
        </p:nvSpPr>
        <p:spPr>
          <a:xfrm>
            <a:off x="2640136" y="2974242"/>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Прямоугольник 54"/>
          <p:cNvSpPr/>
          <p:nvPr/>
        </p:nvSpPr>
        <p:spPr>
          <a:xfrm>
            <a:off x="1906467" y="2967892"/>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Прямоугольник 60"/>
          <p:cNvSpPr/>
          <p:nvPr/>
        </p:nvSpPr>
        <p:spPr>
          <a:xfrm>
            <a:off x="6197602" y="2514600"/>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Прямоугольник 62"/>
          <p:cNvSpPr/>
          <p:nvPr/>
        </p:nvSpPr>
        <p:spPr>
          <a:xfrm>
            <a:off x="6198579" y="2963007"/>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Прямоугольник 63"/>
          <p:cNvSpPr/>
          <p:nvPr/>
        </p:nvSpPr>
        <p:spPr>
          <a:xfrm>
            <a:off x="5477610" y="2963007"/>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Прямоугольник 64"/>
          <p:cNvSpPr/>
          <p:nvPr/>
        </p:nvSpPr>
        <p:spPr>
          <a:xfrm>
            <a:off x="2637694" y="3437792"/>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Прямоугольник 65"/>
          <p:cNvSpPr/>
          <p:nvPr/>
        </p:nvSpPr>
        <p:spPr>
          <a:xfrm>
            <a:off x="1910375" y="3437792"/>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Прямоугольник 66"/>
          <p:cNvSpPr/>
          <p:nvPr/>
        </p:nvSpPr>
        <p:spPr>
          <a:xfrm>
            <a:off x="5961186" y="4158761"/>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Прямоугольник 67"/>
          <p:cNvSpPr/>
          <p:nvPr/>
        </p:nvSpPr>
        <p:spPr>
          <a:xfrm>
            <a:off x="5240217" y="4158761"/>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Прямоугольник 68"/>
          <p:cNvSpPr/>
          <p:nvPr/>
        </p:nvSpPr>
        <p:spPr>
          <a:xfrm>
            <a:off x="7355255" y="4158761"/>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Прямоугольник 69"/>
          <p:cNvSpPr/>
          <p:nvPr/>
        </p:nvSpPr>
        <p:spPr>
          <a:xfrm>
            <a:off x="6646986" y="4158761"/>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Прямоугольник 70"/>
          <p:cNvSpPr/>
          <p:nvPr/>
        </p:nvSpPr>
        <p:spPr>
          <a:xfrm>
            <a:off x="8044963" y="4677507"/>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Прямоугольник 71"/>
          <p:cNvSpPr/>
          <p:nvPr/>
        </p:nvSpPr>
        <p:spPr>
          <a:xfrm>
            <a:off x="7343044" y="4677507"/>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Прямоугольник 72"/>
          <p:cNvSpPr/>
          <p:nvPr/>
        </p:nvSpPr>
        <p:spPr>
          <a:xfrm>
            <a:off x="8036170" y="4149969"/>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21</a:t>
            </a:fld>
            <a:endParaRPr lang="en-US" dirty="0"/>
          </a:p>
        </p:txBody>
      </p:sp>
      <p:sp>
        <p:nvSpPr>
          <p:cNvPr id="34" name="Прямоугольник 33"/>
          <p:cNvSpPr/>
          <p:nvPr/>
        </p:nvSpPr>
        <p:spPr>
          <a:xfrm>
            <a:off x="5477610" y="2512645"/>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lnavto.ru/uploads/fucimage-fet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05297" y="996185"/>
            <a:ext cx="2833328" cy="2175907"/>
          </a:xfrm>
          <a:prstGeom prst="rect">
            <a:avLst/>
          </a:prstGeom>
          <a:noFill/>
        </p:spPr>
      </p:pic>
      <p:sp>
        <p:nvSpPr>
          <p:cNvPr id="3" name="Прямоугольник 2"/>
          <p:cNvSpPr/>
          <p:nvPr/>
        </p:nvSpPr>
        <p:spPr>
          <a:xfrm>
            <a:off x="4305300" y="1224984"/>
            <a:ext cx="4638675" cy="4708981"/>
          </a:xfrm>
          <a:prstGeom prst="rect">
            <a:avLst/>
          </a:prstGeom>
        </p:spPr>
        <p:txBody>
          <a:bodyPr wrap="square">
            <a:spAutoFit/>
          </a:bodyPr>
          <a:lstStyle/>
          <a:p>
            <a:pPr lvl="0" algn="just"/>
            <a:r>
              <a:rPr lang="ru-RU" sz="2000" b="1" dirty="0" smtClean="0">
                <a:latin typeface="Times New Roman" pitchFamily="18" charset="0"/>
                <a:cs typeface="Times New Roman" pitchFamily="18" charset="0"/>
              </a:rPr>
              <a:t>Предвыборная </a:t>
            </a:r>
            <a:r>
              <a:rPr lang="ru-RU" sz="2000" b="1" dirty="0">
                <a:latin typeface="Times New Roman" pitchFamily="18" charset="0"/>
                <a:cs typeface="Times New Roman" pitchFamily="18" charset="0"/>
              </a:rPr>
              <a:t>агитация</a:t>
            </a:r>
            <a:r>
              <a:rPr lang="ru-RU" sz="2000" dirty="0">
                <a:latin typeface="Times New Roman" pitchFamily="18" charset="0"/>
                <a:cs typeface="Times New Roman" pitchFamily="18" charset="0"/>
              </a:rPr>
              <a:t>, агитация по вопросам референдума </a:t>
            </a:r>
            <a:r>
              <a:rPr lang="ru-RU" sz="2000" b="1" dirty="0">
                <a:latin typeface="Times New Roman" pitchFamily="18" charset="0"/>
                <a:cs typeface="Times New Roman" pitchFamily="18" charset="0"/>
              </a:rPr>
              <a:t>вне агитационного </a:t>
            </a:r>
            <a:r>
              <a:rPr lang="ru-RU" sz="2000" b="1" dirty="0" smtClean="0">
                <a:latin typeface="Times New Roman" pitchFamily="18" charset="0"/>
                <a:cs typeface="Times New Roman" pitchFamily="18" charset="0"/>
              </a:rPr>
              <a:t>периода, </a:t>
            </a:r>
            <a:r>
              <a:rPr lang="ru-RU" sz="2000" dirty="0" smtClean="0">
                <a:latin typeface="Times New Roman" pitchFamily="18" charset="0"/>
                <a:cs typeface="Times New Roman" pitchFamily="18" charset="0"/>
              </a:rPr>
              <a:t>установленного </a:t>
            </a:r>
            <a:r>
              <a:rPr lang="ru-RU" sz="2000" dirty="0">
                <a:latin typeface="Times New Roman" pitchFamily="18" charset="0"/>
                <a:cs typeface="Times New Roman" pitchFamily="18" charset="0"/>
              </a:rPr>
              <a:t>законодательством </a:t>
            </a:r>
            <a:r>
              <a:rPr lang="ru-RU" sz="2000" dirty="0" smtClean="0">
                <a:latin typeface="Times New Roman" pitchFamily="18" charset="0"/>
                <a:cs typeface="Times New Roman" pitchFamily="18" charset="0"/>
              </a:rPr>
              <a:t>о </a:t>
            </a:r>
            <a:r>
              <a:rPr lang="ru-RU" sz="2000" dirty="0" smtClean="0">
                <a:solidFill>
                  <a:prstClr val="black"/>
                </a:solidFill>
                <a:latin typeface="Times New Roman" pitchFamily="18" charset="0"/>
                <a:cs typeface="Times New Roman" pitchFamily="18" charset="0"/>
              </a:rPr>
              <a:t>выборах и референдумах, либо в местах, где ее проведение запрещено законодательством о выборах и референдумах, влечет наложение административного штрафа </a:t>
            </a:r>
          </a:p>
          <a:p>
            <a:pPr lvl="0" algn="just"/>
            <a:r>
              <a:rPr lang="ru-RU" sz="2000" b="1" dirty="0" smtClean="0">
                <a:solidFill>
                  <a:srgbClr val="8064A2">
                    <a:lumMod val="75000"/>
                  </a:srgbClr>
                </a:solidFill>
                <a:latin typeface="Times New Roman" pitchFamily="18" charset="0"/>
                <a:cs typeface="Times New Roman" pitchFamily="18" charset="0"/>
              </a:rPr>
              <a:t>на граждан в размере от одной тысячи до одной тысячи пятисот рублей</a:t>
            </a:r>
            <a:r>
              <a:rPr lang="ru-RU" sz="2000" dirty="0" smtClean="0">
                <a:solidFill>
                  <a:prstClr val="black"/>
                </a:solidFill>
                <a:latin typeface="Times New Roman" pitchFamily="18" charset="0"/>
                <a:cs typeface="Times New Roman" pitchFamily="18" charset="0"/>
              </a:rPr>
              <a:t>; </a:t>
            </a:r>
          </a:p>
          <a:p>
            <a:pPr lvl="0" algn="just"/>
            <a:r>
              <a:rPr lang="ru-RU" sz="2000" b="1" dirty="0" smtClean="0">
                <a:solidFill>
                  <a:srgbClr val="4BACC6">
                    <a:lumMod val="75000"/>
                  </a:srgbClr>
                </a:solidFill>
                <a:latin typeface="Times New Roman" pitchFamily="18" charset="0"/>
                <a:cs typeface="Times New Roman" pitchFamily="18" charset="0"/>
              </a:rPr>
              <a:t>на должностных лиц - от двух тысяч до пяти тысяч рублей;</a:t>
            </a:r>
            <a:r>
              <a:rPr lang="ru-RU" sz="2000" dirty="0" smtClean="0">
                <a:solidFill>
                  <a:prstClr val="black"/>
                </a:solidFill>
                <a:latin typeface="Times New Roman" pitchFamily="18" charset="0"/>
                <a:cs typeface="Times New Roman" pitchFamily="18" charset="0"/>
              </a:rPr>
              <a:t> </a:t>
            </a:r>
          </a:p>
          <a:p>
            <a:pPr lvl="0" algn="just"/>
            <a:r>
              <a:rPr lang="ru-RU" sz="2000" b="1" dirty="0" smtClean="0">
                <a:solidFill>
                  <a:srgbClr val="F79646">
                    <a:lumMod val="50000"/>
                  </a:srgbClr>
                </a:solidFill>
                <a:latin typeface="Times New Roman" pitchFamily="18" charset="0"/>
                <a:cs typeface="Times New Roman" pitchFamily="18" charset="0"/>
              </a:rPr>
              <a:t>на юридических лиц - от двадцати тысяч до ста тысяч рублей.</a:t>
            </a:r>
            <a:endParaRPr lang="ru-RU" sz="2000" dirty="0" smtClean="0">
              <a:latin typeface="Times New Roman" pitchFamily="18" charset="0"/>
              <a:cs typeface="Times New Roman" pitchFamily="18" charset="0"/>
            </a:endParaRPr>
          </a:p>
        </p:txBody>
      </p:sp>
      <p:sp>
        <p:nvSpPr>
          <p:cNvPr id="7" name="Прямоугольник 6"/>
          <p:cNvSpPr/>
          <p:nvPr/>
        </p:nvSpPr>
        <p:spPr>
          <a:xfrm>
            <a:off x="1781175" y="275753"/>
            <a:ext cx="7239000" cy="707886"/>
          </a:xfrm>
          <a:prstGeom prst="rect">
            <a:avLst/>
          </a:prstGeom>
        </p:spPr>
        <p:txBody>
          <a:bodyPr wrap="square">
            <a:spAutoFit/>
          </a:bodyPr>
          <a:lstStyle/>
          <a:p>
            <a:pPr lvl="0" algn="ctr"/>
            <a:r>
              <a:rPr lang="ru-RU" sz="2000" b="1" dirty="0" smtClean="0">
                <a:solidFill>
                  <a:srgbClr val="47627F"/>
                </a:solidFill>
                <a:latin typeface="Times New Roman" pitchFamily="18" charset="0"/>
                <a:ea typeface="+mj-ea"/>
                <a:cs typeface="Times New Roman" pitchFamily="18" charset="0"/>
              </a:rPr>
              <a:t>ст</a:t>
            </a:r>
            <a:r>
              <a:rPr lang="ru-RU" sz="2000" b="1" dirty="0">
                <a:solidFill>
                  <a:srgbClr val="47627F"/>
                </a:solidFill>
                <a:latin typeface="Times New Roman" pitchFamily="18" charset="0"/>
                <a:ea typeface="+mj-ea"/>
                <a:cs typeface="Times New Roman" pitchFamily="18" charset="0"/>
              </a:rPr>
              <a:t>. </a:t>
            </a:r>
            <a:r>
              <a:rPr lang="ru-RU" sz="2000" b="1" dirty="0" smtClean="0">
                <a:solidFill>
                  <a:srgbClr val="47627F"/>
                </a:solidFill>
                <a:latin typeface="Times New Roman" pitchFamily="18" charset="0"/>
                <a:ea typeface="+mj-ea"/>
                <a:cs typeface="Times New Roman" pitchFamily="18" charset="0"/>
              </a:rPr>
              <a:t>5.10 Кодекса Российской Федерации об административных правонарушениях</a:t>
            </a:r>
            <a:endParaRPr lang="ru-RU" sz="2000" b="1" dirty="0">
              <a:solidFill>
                <a:srgbClr val="47627F"/>
              </a:solidFill>
              <a:latin typeface="Times New Roman" pitchFamily="18" charset="0"/>
              <a:ea typeface="+mj-ea"/>
              <a:cs typeface="Times New Roman" pitchFamily="18" charset="0"/>
            </a:endParaRPr>
          </a:p>
        </p:txBody>
      </p:sp>
      <p:pic>
        <p:nvPicPr>
          <p:cNvPr id="9" name="Picture 4" descr="https://forum.unionrp.info/data/medal/31_1557837956l.jpg"/>
          <p:cNvPicPr>
            <a:picLocks noChangeAspect="1" noChangeArrowheads="1"/>
          </p:cNvPicPr>
          <p:nvPr/>
        </p:nvPicPr>
        <p:blipFill>
          <a:blip r:embed="rId3" cstate="print"/>
          <a:srcRect/>
          <a:stretch>
            <a:fillRect/>
          </a:stretch>
        </p:blipFill>
        <p:spPr bwMode="auto">
          <a:xfrm>
            <a:off x="677562" y="3430464"/>
            <a:ext cx="2854925" cy="3077309"/>
          </a:xfrm>
          <a:prstGeom prst="rect">
            <a:avLst/>
          </a:prstGeom>
          <a:noFill/>
        </p:spPr>
      </p:pic>
      <p:sp>
        <p:nvSpPr>
          <p:cNvPr id="4" name="Номер слайда 3"/>
          <p:cNvSpPr>
            <a:spLocks noGrp="1"/>
          </p:cNvSpPr>
          <p:nvPr>
            <p:ph type="sldNum" sz="quarter" idx="12"/>
          </p:nvPr>
        </p:nvSpPr>
        <p:spPr>
          <a:xfrm>
            <a:off x="7086600" y="0"/>
            <a:ext cx="2057400" cy="365125"/>
          </a:xfrm>
        </p:spPr>
        <p:txBody>
          <a:bodyPr/>
          <a:lstStyle/>
          <a:p>
            <a:fld id="{30837FF7-5919-41BF-8DD0-96FAEA1BD99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54892" y="1288565"/>
            <a:ext cx="7427183" cy="1631216"/>
          </a:xfrm>
          <a:prstGeom prst="rect">
            <a:avLst/>
          </a:prstGeom>
          <a:noFill/>
          <a:ln w="38100">
            <a:solidFill>
              <a:schemeClr val="accent1">
                <a:lumMod val="75000"/>
              </a:schemeClr>
            </a:solidFill>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000" b="1" u="sng" dirty="0">
                <a:solidFill>
                  <a:srgbClr val="FF0000"/>
                </a:solidFill>
                <a:latin typeface="Times New Roman" pitchFamily="18" charset="0"/>
                <a:cs typeface="Times New Roman" pitchFamily="18" charset="0"/>
              </a:rPr>
              <a:t>Запрещается</a:t>
            </a:r>
            <a:r>
              <a:rPr lang="ru-RU" sz="2000" dirty="0">
                <a:latin typeface="Times New Roman" pitchFamily="18" charset="0"/>
                <a:cs typeface="Times New Roman" pitchFamily="18" charset="0"/>
              </a:rPr>
              <a:t> привлекать к предвыборной агитации, агитации по вопросам референдума лиц, </a:t>
            </a:r>
            <a:r>
              <a:rPr lang="ru-RU" sz="2000" b="1" u="sng" dirty="0">
                <a:latin typeface="Times New Roman" pitchFamily="18" charset="0"/>
                <a:cs typeface="Times New Roman" pitchFamily="18" charset="0"/>
              </a:rPr>
              <a:t>не достигших на день голосования возраста 18 лет</a:t>
            </a:r>
            <a:r>
              <a:rPr lang="ru-RU" sz="2000" dirty="0">
                <a:latin typeface="Times New Roman" pitchFamily="18" charset="0"/>
                <a:cs typeface="Times New Roman" pitchFamily="18" charset="0"/>
              </a:rPr>
              <a:t>, в том числе использовать изображения и высказывания таких лиц в агитационных </a:t>
            </a:r>
            <a:r>
              <a:rPr lang="ru-RU" sz="2000" dirty="0" smtClean="0">
                <a:latin typeface="Times New Roman" pitchFamily="18" charset="0"/>
                <a:cs typeface="Times New Roman" pitchFamily="18" charset="0"/>
              </a:rPr>
              <a:t>материалах </a:t>
            </a:r>
            <a:r>
              <a:rPr lang="ru-RU" sz="2000" b="1" dirty="0" smtClean="0">
                <a:latin typeface="Times New Roman" pitchFamily="18" charset="0"/>
                <a:cs typeface="Times New Roman" pitchFamily="18" charset="0"/>
              </a:rPr>
              <a:t>(пункт </a:t>
            </a:r>
            <a:r>
              <a:rPr lang="ru-RU" sz="2000" b="1" dirty="0">
                <a:latin typeface="Times New Roman" pitchFamily="18" charset="0"/>
                <a:cs typeface="Times New Roman" pitchFamily="18" charset="0"/>
              </a:rPr>
              <a:t>6 ст. 48)</a:t>
            </a:r>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grpSp>
        <p:nvGrpSpPr>
          <p:cNvPr id="3" name="Группа 2"/>
          <p:cNvGrpSpPr/>
          <p:nvPr/>
        </p:nvGrpSpPr>
        <p:grpSpPr>
          <a:xfrm>
            <a:off x="2083668" y="3000374"/>
            <a:ext cx="6050682" cy="2409573"/>
            <a:chOff x="358031" y="2204864"/>
            <a:chExt cx="8355929" cy="3693022"/>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031" y="2204864"/>
              <a:ext cx="8355929" cy="36930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580112" y="4023736"/>
              <a:ext cx="273630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1811216" y="211016"/>
            <a:ext cx="7209692" cy="923330"/>
          </a:xfrm>
          <a:prstGeom prst="rect">
            <a:avLst/>
          </a:prstGeom>
        </p:spPr>
        <p:txBody>
          <a:bodyPr wrap="square">
            <a:spAutoFit/>
          </a:bodyPr>
          <a:lstStyle/>
          <a:p>
            <a:pPr lvl="0" algn="ctr"/>
            <a:r>
              <a:rPr lang="ru-RU"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sp>
        <p:nvSpPr>
          <p:cNvPr id="8" name="TextBox 7"/>
          <p:cNvSpPr txBox="1"/>
          <p:nvPr/>
        </p:nvSpPr>
        <p:spPr>
          <a:xfrm>
            <a:off x="267433" y="5409947"/>
            <a:ext cx="8753475" cy="1384995"/>
          </a:xfrm>
          <a:prstGeom prst="rect">
            <a:avLst/>
          </a:prstGeom>
          <a:noFill/>
        </p:spPr>
        <p:txBody>
          <a:bodyPr wrap="square" rtlCol="0">
            <a:spAutoFit/>
          </a:bodyPr>
          <a:lstStyle/>
          <a:p>
            <a:pPr marL="285750" indent="-285750" algn="just">
              <a:buFont typeface="Arial" panose="020B0604020202020204" pitchFamily="34" charset="0"/>
              <a:buChar char="•"/>
            </a:pPr>
            <a:r>
              <a:rPr lang="ru-RU" sz="1400" i="1" dirty="0" smtClean="0">
                <a:latin typeface="Times New Roman" pitchFamily="18" charset="0"/>
                <a:cs typeface="Times New Roman" pitchFamily="18" charset="0"/>
              </a:rPr>
              <a:t>ч. 8 ст. 62 Федерального закона от 22.02.2014 N 20-ФЗ «О выборах депутатов Государственной Думы Федерального Собрания Российской Федерации»</a:t>
            </a:r>
          </a:p>
          <a:p>
            <a:pPr marL="285750" indent="-285750" algn="just">
              <a:buFont typeface="Arial" panose="020B0604020202020204" pitchFamily="34" charset="0"/>
              <a:buChar char="•"/>
            </a:pPr>
            <a:r>
              <a:rPr lang="ru-RU" sz="1400" i="1" dirty="0">
                <a:latin typeface="Times New Roman" pitchFamily="18" charset="0"/>
                <a:cs typeface="Times New Roman" pitchFamily="18" charset="0"/>
              </a:rPr>
              <a:t>ч. </a:t>
            </a:r>
            <a:r>
              <a:rPr lang="ru-RU" sz="1400" i="1" dirty="0" smtClean="0">
                <a:latin typeface="Times New Roman" pitchFamily="18" charset="0"/>
                <a:cs typeface="Times New Roman" pitchFamily="18" charset="0"/>
              </a:rPr>
              <a:t>9 </a:t>
            </a:r>
            <a:r>
              <a:rPr lang="ru-RU" sz="1400" i="1" dirty="0">
                <a:latin typeface="Times New Roman" pitchFamily="18" charset="0"/>
                <a:cs typeface="Times New Roman" pitchFamily="18" charset="0"/>
              </a:rPr>
              <a:t>ст. </a:t>
            </a:r>
            <a:r>
              <a:rPr lang="ru-RU" sz="1400" i="1" dirty="0" smtClean="0">
                <a:latin typeface="Times New Roman" pitchFamily="18" charset="0"/>
                <a:cs typeface="Times New Roman" pitchFamily="18" charset="0"/>
              </a:rPr>
              <a:t>51 </a:t>
            </a:r>
            <a:r>
              <a:rPr lang="ru-RU" sz="1400" i="1" dirty="0">
                <a:latin typeface="Times New Roman" pitchFamily="18" charset="0"/>
                <a:cs typeface="Times New Roman" pitchFamily="18" charset="0"/>
              </a:rPr>
              <a:t>Закона города Севастополя «О выборах депутатов законодательного собрания города Севастополя» от 30.04.2014</a:t>
            </a:r>
          </a:p>
          <a:p>
            <a:pPr marL="285750" indent="-285750" algn="just">
              <a:buFont typeface="Arial" panose="020B0604020202020204" pitchFamily="34" charset="0"/>
              <a:buChar char="•"/>
            </a:pPr>
            <a:r>
              <a:rPr lang="ru-RU" sz="1400" i="1" dirty="0">
                <a:latin typeface="Times New Roman" pitchFamily="18" charset="0"/>
                <a:cs typeface="Times New Roman" pitchFamily="18" charset="0"/>
              </a:rPr>
              <a:t>ч. </a:t>
            </a:r>
            <a:r>
              <a:rPr lang="ru-RU" sz="1400" i="1" dirty="0" smtClean="0">
                <a:latin typeface="Times New Roman" pitchFamily="18" charset="0"/>
                <a:cs typeface="Times New Roman" pitchFamily="18" charset="0"/>
              </a:rPr>
              <a:t>9 </a:t>
            </a:r>
            <a:r>
              <a:rPr lang="ru-RU" sz="1400" i="1" dirty="0">
                <a:latin typeface="Times New Roman" pitchFamily="18" charset="0"/>
                <a:cs typeface="Times New Roman" pitchFamily="18" charset="0"/>
              </a:rPr>
              <a:t>ст. </a:t>
            </a:r>
            <a:r>
              <a:rPr lang="ru-RU" sz="1400" i="1" dirty="0" smtClean="0">
                <a:latin typeface="Times New Roman" pitchFamily="18" charset="0"/>
                <a:cs typeface="Times New Roman" pitchFamily="18" charset="0"/>
              </a:rPr>
              <a:t>60 </a:t>
            </a:r>
            <a:r>
              <a:rPr lang="ru-RU" sz="1400" i="1" dirty="0">
                <a:latin typeface="Times New Roman" pitchFamily="18" charset="0"/>
                <a:cs typeface="Times New Roman" pitchFamily="18" charset="0"/>
              </a:rPr>
              <a:t>закона города Севастополя «О выборах депутатов представительных органов внутригородских муниципальных образований города Севастополя» от </a:t>
            </a:r>
            <a:r>
              <a:rPr lang="ru-RU" sz="1400" i="1" dirty="0" smtClean="0">
                <a:latin typeface="Times New Roman" pitchFamily="18" charset="0"/>
                <a:cs typeface="Times New Roman" pitchFamily="18" charset="0"/>
              </a:rPr>
              <a:t>02.06.2014</a:t>
            </a:r>
            <a:endParaRPr lang="ru-RU" sz="1400" i="1"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a:xfrm>
            <a:off x="7105650" y="0"/>
            <a:ext cx="2057400" cy="365125"/>
          </a:xfrm>
        </p:spPr>
        <p:txBody>
          <a:bodyPr/>
          <a:lstStyle/>
          <a:p>
            <a:fld id="{30837FF7-5919-41BF-8DD0-96FAEA1BD99B}"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71825" y="4203245"/>
            <a:ext cx="5734049" cy="1938992"/>
          </a:xfrm>
          <a:prstGeom prst="rect">
            <a:avLst/>
          </a:prstGeom>
        </p:spPr>
        <p:txBody>
          <a:bodyPr wrap="square">
            <a:spAutoFit/>
          </a:bodyPr>
          <a:lstStyle/>
          <a:p>
            <a:pPr algn="just"/>
            <a:r>
              <a:rPr lang="ru-RU" sz="2000" b="1" dirty="0" smtClean="0">
                <a:solidFill>
                  <a:schemeClr val="accent4">
                    <a:lumMod val="75000"/>
                  </a:schemeClr>
                </a:solidFill>
                <a:latin typeface="Times New Roman" pitchFamily="18" charset="0"/>
                <a:cs typeface="Times New Roman" pitchFamily="18" charset="0"/>
              </a:rPr>
              <a:t>на </a:t>
            </a:r>
            <a:r>
              <a:rPr lang="ru-RU" sz="2000" b="1" dirty="0">
                <a:solidFill>
                  <a:schemeClr val="accent4">
                    <a:lumMod val="75000"/>
                  </a:schemeClr>
                </a:solidFill>
                <a:latin typeface="Times New Roman" pitchFamily="18" charset="0"/>
                <a:cs typeface="Times New Roman" pitchFamily="18" charset="0"/>
              </a:rPr>
              <a:t>граждан в размере от одной тысячи до одной тысячи пятисот </a:t>
            </a:r>
            <a:r>
              <a:rPr lang="ru-RU" sz="2000" b="1" dirty="0" smtClean="0">
                <a:solidFill>
                  <a:schemeClr val="accent4">
                    <a:lumMod val="75000"/>
                  </a:schemeClr>
                </a:solidFill>
                <a:latin typeface="Times New Roman" pitchFamily="18" charset="0"/>
                <a:cs typeface="Times New Roman" pitchFamily="18" charset="0"/>
              </a:rPr>
              <a:t>рублей;</a:t>
            </a:r>
            <a:r>
              <a:rPr lang="ru-RU" sz="2000" dirty="0" smtClean="0">
                <a:latin typeface="Times New Roman" pitchFamily="18" charset="0"/>
                <a:cs typeface="Times New Roman" pitchFamily="18" charset="0"/>
              </a:rPr>
              <a:t> </a:t>
            </a:r>
          </a:p>
          <a:p>
            <a:pPr algn="just"/>
            <a:r>
              <a:rPr lang="ru-RU" sz="2000" b="1" dirty="0" smtClean="0">
                <a:solidFill>
                  <a:schemeClr val="accent5">
                    <a:lumMod val="75000"/>
                  </a:schemeClr>
                </a:solidFill>
                <a:latin typeface="Times New Roman" pitchFamily="18" charset="0"/>
                <a:cs typeface="Times New Roman" pitchFamily="18" charset="0"/>
              </a:rPr>
              <a:t>на </a:t>
            </a:r>
            <a:r>
              <a:rPr lang="ru-RU" sz="2000" b="1" dirty="0">
                <a:solidFill>
                  <a:schemeClr val="accent5">
                    <a:lumMod val="75000"/>
                  </a:schemeClr>
                </a:solidFill>
                <a:latin typeface="Times New Roman" pitchFamily="18" charset="0"/>
                <a:cs typeface="Times New Roman" pitchFamily="18" charset="0"/>
              </a:rPr>
              <a:t>должностных лиц - от двух тысяч до трех тысяч рублей; </a:t>
            </a:r>
            <a:endParaRPr lang="ru-RU" sz="2000" b="1" dirty="0" smtClean="0">
              <a:solidFill>
                <a:schemeClr val="accent5">
                  <a:lumMod val="75000"/>
                </a:schemeClr>
              </a:solidFill>
              <a:latin typeface="Times New Roman" pitchFamily="18" charset="0"/>
              <a:cs typeface="Times New Roman" pitchFamily="18" charset="0"/>
            </a:endParaRPr>
          </a:p>
          <a:p>
            <a:pPr algn="just"/>
            <a:r>
              <a:rPr lang="ru-RU" sz="2000" b="1" dirty="0" smtClean="0">
                <a:solidFill>
                  <a:schemeClr val="accent6">
                    <a:lumMod val="50000"/>
                  </a:schemeClr>
                </a:solidFill>
                <a:latin typeface="Times New Roman" pitchFamily="18" charset="0"/>
                <a:cs typeface="Times New Roman" pitchFamily="18" charset="0"/>
              </a:rPr>
              <a:t>на </a:t>
            </a:r>
            <a:r>
              <a:rPr lang="ru-RU" sz="2000" b="1" dirty="0">
                <a:solidFill>
                  <a:schemeClr val="accent6">
                    <a:lumMod val="50000"/>
                  </a:schemeClr>
                </a:solidFill>
                <a:latin typeface="Times New Roman" pitchFamily="18" charset="0"/>
                <a:cs typeface="Times New Roman" pitchFamily="18" charset="0"/>
              </a:rPr>
              <a:t>юридических лиц - от двадцати тысяч до тридцати тысяч рублей.</a:t>
            </a:r>
          </a:p>
        </p:txBody>
      </p:sp>
      <p:sp>
        <p:nvSpPr>
          <p:cNvPr id="3" name="Прямоугольник 2"/>
          <p:cNvSpPr/>
          <p:nvPr/>
        </p:nvSpPr>
        <p:spPr>
          <a:xfrm>
            <a:off x="1595432" y="1037676"/>
            <a:ext cx="4443418" cy="2246769"/>
          </a:xfrm>
          <a:prstGeom prst="rect">
            <a:avLst/>
          </a:prstGeom>
        </p:spPr>
        <p:txBody>
          <a:bodyPr wrap="square">
            <a:spAutoFit/>
          </a:bodyPr>
          <a:lstStyle/>
          <a:p>
            <a:pPr lvl="0" algn="just"/>
            <a:r>
              <a:rPr lang="ru-RU" sz="2000" dirty="0" smtClean="0">
                <a:solidFill>
                  <a:prstClr val="black"/>
                </a:solidFill>
                <a:latin typeface="Times New Roman" pitchFamily="18" charset="0"/>
                <a:cs typeface="Times New Roman" pitchFamily="18" charset="0"/>
              </a:rPr>
              <a:t>Проведение </a:t>
            </a:r>
            <a:r>
              <a:rPr lang="ru-RU" sz="2000" b="1" dirty="0" smtClean="0">
                <a:solidFill>
                  <a:prstClr val="black"/>
                </a:solidFill>
                <a:latin typeface="Times New Roman" pitchFamily="18" charset="0"/>
                <a:cs typeface="Times New Roman" pitchFamily="18" charset="0"/>
              </a:rPr>
              <a:t>предвыборной агитации</a:t>
            </a:r>
            <a:r>
              <a:rPr lang="ru-RU" sz="2000" dirty="0" smtClean="0">
                <a:solidFill>
                  <a:prstClr val="black"/>
                </a:solidFill>
                <a:latin typeface="Times New Roman" pitchFamily="18" charset="0"/>
                <a:cs typeface="Times New Roman" pitchFamily="18" charset="0"/>
              </a:rPr>
              <a:t>, агитации по вопросам референдума </a:t>
            </a:r>
            <a:r>
              <a:rPr lang="ru-RU" sz="2000" b="1" u="sng" dirty="0" smtClean="0">
                <a:solidFill>
                  <a:prstClr val="black"/>
                </a:solidFill>
                <a:latin typeface="Times New Roman" pitchFamily="18" charset="0"/>
                <a:cs typeface="Times New Roman" pitchFamily="18" charset="0"/>
              </a:rPr>
              <a:t>лицами, которым участие в ее проведении запрещено</a:t>
            </a:r>
            <a:r>
              <a:rPr lang="ru-RU" sz="2000" dirty="0" smtClean="0">
                <a:solidFill>
                  <a:prstClr val="black"/>
                </a:solidFill>
                <a:latin typeface="Times New Roman" pitchFamily="18" charset="0"/>
                <a:cs typeface="Times New Roman" pitchFamily="18" charset="0"/>
              </a:rPr>
              <a:t> федеральным законом, а равно </a:t>
            </a:r>
            <a:r>
              <a:rPr lang="ru-RU" sz="2000" b="1" dirty="0" smtClean="0">
                <a:solidFill>
                  <a:prstClr val="black"/>
                </a:solidFill>
                <a:latin typeface="Times New Roman" pitchFamily="18" charset="0"/>
                <a:cs typeface="Times New Roman" pitchFamily="18" charset="0"/>
              </a:rPr>
              <a:t>привлечение к проведению предвыборной агитации</a:t>
            </a:r>
            <a:r>
              <a:rPr lang="ru-RU" sz="2000" dirty="0" smtClean="0">
                <a:solidFill>
                  <a:prstClr val="black"/>
                </a:solidFill>
                <a:latin typeface="Times New Roman" pitchFamily="18" charset="0"/>
                <a:cs typeface="Times New Roman" pitchFamily="18" charset="0"/>
              </a:rPr>
              <a:t>, агитации по вопросам</a:t>
            </a:r>
          </a:p>
        </p:txBody>
      </p:sp>
      <p:sp>
        <p:nvSpPr>
          <p:cNvPr id="5" name="Прямоугольник 4"/>
          <p:cNvSpPr/>
          <p:nvPr/>
        </p:nvSpPr>
        <p:spPr>
          <a:xfrm>
            <a:off x="1781175" y="275753"/>
            <a:ext cx="7239000" cy="707886"/>
          </a:xfrm>
          <a:prstGeom prst="rect">
            <a:avLst/>
          </a:prstGeom>
        </p:spPr>
        <p:txBody>
          <a:bodyPr wrap="square">
            <a:spAutoFit/>
          </a:bodyPr>
          <a:lstStyle/>
          <a:p>
            <a:pPr lvl="0" algn="ctr"/>
            <a:r>
              <a:rPr lang="ru-RU" sz="2000" b="1" dirty="0" smtClean="0">
                <a:solidFill>
                  <a:srgbClr val="47627F"/>
                </a:solidFill>
                <a:latin typeface="Times New Roman" pitchFamily="18" charset="0"/>
                <a:ea typeface="+mj-ea"/>
                <a:cs typeface="Times New Roman" pitchFamily="18" charset="0"/>
              </a:rPr>
              <a:t>ст</a:t>
            </a:r>
            <a:r>
              <a:rPr lang="ru-RU" sz="2000" b="1" dirty="0">
                <a:solidFill>
                  <a:srgbClr val="47627F"/>
                </a:solidFill>
                <a:latin typeface="Times New Roman" pitchFamily="18" charset="0"/>
                <a:ea typeface="+mj-ea"/>
                <a:cs typeface="Times New Roman" pitchFamily="18" charset="0"/>
              </a:rPr>
              <a:t>. </a:t>
            </a:r>
            <a:r>
              <a:rPr lang="ru-RU" sz="2000" b="1" dirty="0" smtClean="0">
                <a:solidFill>
                  <a:srgbClr val="47627F"/>
                </a:solidFill>
                <a:latin typeface="Times New Roman" pitchFamily="18" charset="0"/>
                <a:ea typeface="+mj-ea"/>
                <a:cs typeface="Times New Roman" pitchFamily="18" charset="0"/>
              </a:rPr>
              <a:t>5.11 Кодекса Российской Федерации об административных правонарушениях</a:t>
            </a:r>
            <a:endParaRPr lang="ru-RU" sz="2000" b="1" dirty="0">
              <a:solidFill>
                <a:srgbClr val="47627F"/>
              </a:solidFill>
              <a:latin typeface="Times New Roman" pitchFamily="18" charset="0"/>
              <a:ea typeface="+mj-ea"/>
              <a:cs typeface="Times New Roman" pitchFamily="18" charset="0"/>
            </a:endParaRPr>
          </a:p>
        </p:txBody>
      </p:sp>
      <p:sp>
        <p:nvSpPr>
          <p:cNvPr id="6" name="Прямоугольник 5"/>
          <p:cNvSpPr/>
          <p:nvPr/>
        </p:nvSpPr>
        <p:spPr>
          <a:xfrm>
            <a:off x="819150" y="3205232"/>
            <a:ext cx="8191500" cy="1015663"/>
          </a:xfrm>
          <a:prstGeom prst="rect">
            <a:avLst/>
          </a:prstGeom>
        </p:spPr>
        <p:txBody>
          <a:bodyPr wrap="square">
            <a:spAutoFit/>
          </a:bodyPr>
          <a:lstStyle/>
          <a:p>
            <a:pPr algn="just"/>
            <a:r>
              <a:rPr lang="ru-RU" sz="2000" dirty="0" smtClean="0">
                <a:solidFill>
                  <a:prstClr val="black"/>
                </a:solidFill>
                <a:latin typeface="Times New Roman" pitchFamily="18" charset="0"/>
                <a:cs typeface="Times New Roman" pitchFamily="18" charset="0"/>
              </a:rPr>
              <a:t>референдума </a:t>
            </a:r>
            <a:r>
              <a:rPr lang="ru-RU" sz="2000" b="1" u="sng" dirty="0" smtClean="0">
                <a:solidFill>
                  <a:prstClr val="black"/>
                </a:solidFill>
                <a:latin typeface="Times New Roman" pitchFamily="18" charset="0"/>
                <a:cs typeface="Times New Roman" pitchFamily="18" charset="0"/>
              </a:rPr>
              <a:t>лиц, которые не достигнут на день голосования возраста 18 лет,</a:t>
            </a:r>
            <a:r>
              <a:rPr lang="ru-RU" sz="2000" dirty="0" smtClean="0">
                <a:solidFill>
                  <a:prstClr val="black"/>
                </a:solidFill>
                <a:latin typeface="Times New Roman" pitchFamily="18" charset="0"/>
                <a:cs typeface="Times New Roman" pitchFamily="18" charset="0"/>
              </a:rPr>
              <a:t> в формах и методами, которые запрещены федеральным законом, влечет наложение административного штрафа</a:t>
            </a:r>
            <a:endParaRPr lang="ru-RU" dirty="0"/>
          </a:p>
        </p:txBody>
      </p:sp>
      <p:pic>
        <p:nvPicPr>
          <p:cNvPr id="7" name="Picture 2" descr="https://ulnavto.ru/uploads/fucimage-fet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29697" y="1091435"/>
            <a:ext cx="2833328" cy="2175907"/>
          </a:xfrm>
          <a:prstGeom prst="rect">
            <a:avLst/>
          </a:prstGeom>
          <a:noFill/>
        </p:spPr>
      </p:pic>
      <p:pic>
        <p:nvPicPr>
          <p:cNvPr id="9" name="Picture 4" descr="https://forum.unionrp.info/data/medal/31_1557837956l.jpg"/>
          <p:cNvPicPr>
            <a:picLocks noChangeAspect="1" noChangeArrowheads="1"/>
          </p:cNvPicPr>
          <p:nvPr/>
        </p:nvPicPr>
        <p:blipFill>
          <a:blip r:embed="rId3" cstate="print"/>
          <a:srcRect/>
          <a:stretch>
            <a:fillRect/>
          </a:stretch>
        </p:blipFill>
        <p:spPr bwMode="auto">
          <a:xfrm>
            <a:off x="858537" y="4280490"/>
            <a:ext cx="2075163" cy="2236808"/>
          </a:xfrm>
          <a:prstGeom prst="rect">
            <a:avLst/>
          </a:prstGeom>
          <a:noFill/>
        </p:spPr>
      </p:pic>
      <p:sp>
        <p:nvSpPr>
          <p:cNvPr id="4" name="Номер слайда 3"/>
          <p:cNvSpPr>
            <a:spLocks noGrp="1"/>
          </p:cNvSpPr>
          <p:nvPr>
            <p:ph type="sldNum" sz="quarter" idx="12"/>
          </p:nvPr>
        </p:nvSpPr>
        <p:spPr>
          <a:xfrm>
            <a:off x="7086600" y="0"/>
            <a:ext cx="2057400" cy="365125"/>
          </a:xfrm>
        </p:spPr>
        <p:txBody>
          <a:bodyPr/>
          <a:lstStyle/>
          <a:p>
            <a:fld id="{30837FF7-5919-41BF-8DD0-96FAEA1BD99B}"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25</a:t>
            </a:fld>
            <a:endParaRPr lang="en-US"/>
          </a:p>
        </p:txBody>
      </p:sp>
      <p:sp>
        <p:nvSpPr>
          <p:cNvPr id="3" name="Прямоугольник 2"/>
          <p:cNvSpPr/>
          <p:nvPr/>
        </p:nvSpPr>
        <p:spPr>
          <a:xfrm>
            <a:off x="1695450" y="1092964"/>
            <a:ext cx="7296150" cy="1323439"/>
          </a:xfrm>
          <a:prstGeom prst="rect">
            <a:avLst/>
          </a:prstGeom>
        </p:spPr>
        <p:txBody>
          <a:bodyPr wrap="square">
            <a:spAutoFit/>
          </a:bodyPr>
          <a:lstStyle/>
          <a:p>
            <a:pPr algn="just"/>
            <a:r>
              <a:rPr lang="ru-RU" sz="1600" b="1" dirty="0" smtClean="0">
                <a:solidFill>
                  <a:srgbClr val="47627F"/>
                </a:solidFill>
                <a:latin typeface="Times New Roman" pitchFamily="18" charset="0"/>
                <a:ea typeface="+mj-ea"/>
                <a:cs typeface="Times New Roman" pitchFamily="18" charset="0"/>
              </a:rPr>
              <a:t>Статья 15.3-1. Порядок ограничения доступа к информации, распространяемой с нарушением требований законодательства Российской Федерации о выборах и референдумах, и (или) агитационным материалам, изготовленным и (или) распространяемым с нарушением требований законодательства Российской Федерации о выборах и референдумах</a:t>
            </a:r>
          </a:p>
        </p:txBody>
      </p:sp>
      <p:sp>
        <p:nvSpPr>
          <p:cNvPr id="4" name="Прямоугольник 3"/>
          <p:cNvSpPr/>
          <p:nvPr/>
        </p:nvSpPr>
        <p:spPr>
          <a:xfrm>
            <a:off x="2085974" y="95250"/>
            <a:ext cx="7058025" cy="1015663"/>
          </a:xfrm>
          <a:prstGeom prst="rect">
            <a:avLst/>
          </a:prstGeom>
        </p:spPr>
        <p:txBody>
          <a:bodyPr wrap="square">
            <a:spAutoFit/>
          </a:bodyPr>
          <a:lstStyle/>
          <a:p>
            <a:pPr algn="ctr"/>
            <a:r>
              <a:rPr lang="ru-RU" sz="2000" b="1" dirty="0" smtClean="0">
                <a:solidFill>
                  <a:srgbClr val="47627F"/>
                </a:solidFill>
                <a:latin typeface="Times New Roman" pitchFamily="18" charset="0"/>
                <a:ea typeface="+mj-ea"/>
                <a:cs typeface="Times New Roman" pitchFamily="18" charset="0"/>
              </a:rPr>
              <a:t>Федеральный закон от 27.07.2006 N 149-ФЗ "Об информации, информационных технологиях и о защите информации"</a:t>
            </a:r>
          </a:p>
        </p:txBody>
      </p:sp>
      <p:sp>
        <p:nvSpPr>
          <p:cNvPr id="5" name="Прямоугольник 4"/>
          <p:cNvSpPr/>
          <p:nvPr/>
        </p:nvSpPr>
        <p:spPr>
          <a:xfrm>
            <a:off x="1047749" y="2474327"/>
            <a:ext cx="7953375" cy="2308324"/>
          </a:xfrm>
          <a:prstGeom prst="rect">
            <a:avLst/>
          </a:prstGeom>
        </p:spPr>
        <p:txBody>
          <a:bodyPr wrap="square">
            <a:spAutoFit/>
          </a:bodyPr>
          <a:lstStyle/>
          <a:p>
            <a:pPr algn="just"/>
            <a:r>
              <a:rPr lang="ru-RU" sz="1600" dirty="0" smtClean="0">
                <a:solidFill>
                  <a:schemeClr val="dk1"/>
                </a:solidFill>
                <a:latin typeface="Times New Roman" pitchFamily="18" charset="0"/>
                <a:cs typeface="Times New Roman" pitchFamily="18" charset="0"/>
              </a:rPr>
              <a:t>В случае обнаружения в информационно-телекоммуникационных сетях, в том числе в сети "Интернет", информации, распространяемой с нарушением требований законодательства Российской Федерации о выборах и референдумах, и (или) агитационных материалов, изготовленных и (или) распространяемых с нарушением требований законодательства Российской Федерации о выборах и референдумах, соответствующая избирательная комиссия вправе обратиться в </a:t>
            </a:r>
            <a:r>
              <a:rPr lang="ru-RU" sz="1600" dirty="0" err="1" smtClean="0">
                <a:solidFill>
                  <a:schemeClr val="dk1"/>
                </a:solidFill>
                <a:latin typeface="Times New Roman" pitchFamily="18" charset="0"/>
                <a:cs typeface="Times New Roman" pitchFamily="18" charset="0"/>
              </a:rPr>
              <a:t>Роскомнадзор</a:t>
            </a:r>
            <a:r>
              <a:rPr lang="ru-RU" sz="1600" dirty="0" smtClean="0">
                <a:solidFill>
                  <a:schemeClr val="dk1"/>
                </a:solidFill>
                <a:latin typeface="Times New Roman" pitchFamily="18" charset="0"/>
                <a:cs typeface="Times New Roman" pitchFamily="18" charset="0"/>
              </a:rPr>
              <a:t> </a:t>
            </a:r>
            <a:r>
              <a:rPr lang="ru-RU" sz="1600" b="1" dirty="0" smtClean="0">
                <a:solidFill>
                  <a:schemeClr val="dk1"/>
                </a:solidFill>
                <a:latin typeface="Times New Roman" pitchFamily="18" charset="0"/>
                <a:cs typeface="Times New Roman" pitchFamily="18" charset="0"/>
              </a:rPr>
              <a:t>с представлением о принятии мер по ограничению доступа к информационным ресурсам, распространяющим такие информацию и (или) агитационные материалы.</a:t>
            </a:r>
            <a:endParaRPr lang="ru-RU" sz="1600" b="1" dirty="0">
              <a:solidFill>
                <a:schemeClr val="dk1"/>
              </a:solidFill>
              <a:latin typeface="Times New Roman" pitchFamily="18" charset="0"/>
              <a:cs typeface="Times New Roman" pitchFamily="18" charset="0"/>
            </a:endParaRPr>
          </a:p>
        </p:txBody>
      </p:sp>
      <p:pic>
        <p:nvPicPr>
          <p:cNvPr id="41986" name="Picture 2" descr="https://solreg.ru/upload/iblock/1fb/1fbd9a69ca9e361c2a75c0637c7aea59.png"/>
          <p:cNvPicPr>
            <a:picLocks noChangeAspect="1" noChangeArrowheads="1"/>
          </p:cNvPicPr>
          <p:nvPr/>
        </p:nvPicPr>
        <p:blipFill>
          <a:blip r:embed="rId2" cstate="print">
            <a:clrChange>
              <a:clrFrom>
                <a:srgbClr val="FFFFFF"/>
              </a:clrFrom>
              <a:clrTo>
                <a:srgbClr val="FFFFFF">
                  <a:alpha val="0"/>
                </a:srgbClr>
              </a:clrTo>
            </a:clrChange>
          </a:blip>
          <a:srcRect r="56550"/>
          <a:stretch>
            <a:fillRect/>
          </a:stretch>
        </p:blipFill>
        <p:spPr bwMode="auto">
          <a:xfrm>
            <a:off x="6162674" y="4183062"/>
            <a:ext cx="2790826" cy="2994140"/>
          </a:xfrm>
          <a:prstGeom prst="rect">
            <a:avLst/>
          </a:prstGeom>
          <a:noFill/>
        </p:spPr>
      </p:pic>
      <p:pic>
        <p:nvPicPr>
          <p:cNvPr id="41988" name="Picture 4" descr="https://solreg.ru/upload/iblock/1fb/1fbd9a69ca9e361c2a75c0637c7aea59.png"/>
          <p:cNvPicPr>
            <a:picLocks noChangeAspect="1" noChangeArrowheads="1"/>
          </p:cNvPicPr>
          <p:nvPr/>
        </p:nvPicPr>
        <p:blipFill>
          <a:blip r:embed="rId2" cstate="print"/>
          <a:srcRect l="43741" b="71701"/>
          <a:stretch>
            <a:fillRect/>
          </a:stretch>
        </p:blipFill>
        <p:spPr bwMode="auto">
          <a:xfrm>
            <a:off x="1114425" y="4983162"/>
            <a:ext cx="4908550" cy="115093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26</a:t>
            </a:fld>
            <a:endParaRPr lang="en-US" dirty="0"/>
          </a:p>
        </p:txBody>
      </p:sp>
      <p:sp>
        <p:nvSpPr>
          <p:cNvPr id="3" name="Прямоугольник 2"/>
          <p:cNvSpPr/>
          <p:nvPr/>
        </p:nvSpPr>
        <p:spPr>
          <a:xfrm>
            <a:off x="5076824" y="2394764"/>
            <a:ext cx="3924302"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ru-RU" sz="1400" dirty="0" err="1" smtClean="0">
                <a:solidFill>
                  <a:prstClr val="black"/>
                </a:solidFill>
                <a:latin typeface="Times New Roman" pitchFamily="18" charset="0"/>
                <a:cs typeface="Times New Roman" pitchFamily="18" charset="0"/>
              </a:rPr>
              <a:t>Роскомнадзор</a:t>
            </a:r>
            <a:r>
              <a:rPr lang="ru-RU" sz="1400" dirty="0" smtClean="0">
                <a:solidFill>
                  <a:prstClr val="black"/>
                </a:solidFill>
                <a:latin typeface="Times New Roman" pitchFamily="18" charset="0"/>
                <a:cs typeface="Times New Roman" pitchFamily="18" charset="0"/>
              </a:rPr>
              <a:t> незамедлительно направляет </a:t>
            </a:r>
            <a:r>
              <a:rPr lang="ru-RU" sz="1400" b="1" dirty="0" smtClean="0">
                <a:solidFill>
                  <a:prstClr val="black"/>
                </a:solidFill>
                <a:latin typeface="Times New Roman" pitchFamily="18" charset="0"/>
                <a:cs typeface="Times New Roman" pitchFamily="18" charset="0"/>
              </a:rPr>
              <a:t>уведомление</a:t>
            </a:r>
            <a:r>
              <a:rPr lang="ru-RU" sz="1400" dirty="0" smtClean="0">
                <a:solidFill>
                  <a:prstClr val="black"/>
                </a:solidFill>
                <a:latin typeface="Times New Roman" pitchFamily="18" charset="0"/>
                <a:cs typeface="Times New Roman" pitchFamily="18" charset="0"/>
              </a:rPr>
              <a:t> провайдеру </a:t>
            </a:r>
            <a:r>
              <a:rPr lang="ru-RU" sz="1400" dirty="0" err="1" smtClean="0">
                <a:solidFill>
                  <a:prstClr val="black"/>
                </a:solidFill>
                <a:latin typeface="Times New Roman" pitchFamily="18" charset="0"/>
                <a:cs typeface="Times New Roman" pitchFamily="18" charset="0"/>
              </a:rPr>
              <a:t>хостинга</a:t>
            </a:r>
            <a:r>
              <a:rPr lang="ru-RU" sz="1400" dirty="0" smtClean="0">
                <a:solidFill>
                  <a:prstClr val="black"/>
                </a:solidFill>
                <a:latin typeface="Times New Roman" pitchFamily="18" charset="0"/>
                <a:cs typeface="Times New Roman" pitchFamily="18" charset="0"/>
              </a:rPr>
              <a:t> или иному лицу в электронном виде на русском и английском языках о нарушении требований законодательства Российской Федерации о выборах и референдумах и с требованием принять меры по удалению таких информации и (или) агитационных материалов.</a:t>
            </a:r>
          </a:p>
        </p:txBody>
      </p:sp>
      <p:sp>
        <p:nvSpPr>
          <p:cNvPr id="4" name="Прямоугольник 3"/>
          <p:cNvSpPr/>
          <p:nvPr/>
        </p:nvSpPr>
        <p:spPr>
          <a:xfrm>
            <a:off x="1695450" y="997714"/>
            <a:ext cx="7296150" cy="1323439"/>
          </a:xfrm>
          <a:prstGeom prst="rect">
            <a:avLst/>
          </a:prstGeom>
        </p:spPr>
        <p:txBody>
          <a:bodyPr wrap="square">
            <a:spAutoFit/>
          </a:bodyPr>
          <a:lstStyle/>
          <a:p>
            <a:pPr algn="just"/>
            <a:r>
              <a:rPr lang="ru-RU" sz="1600" b="1" dirty="0" smtClean="0">
                <a:solidFill>
                  <a:srgbClr val="47627F"/>
                </a:solidFill>
                <a:latin typeface="Times New Roman" pitchFamily="18" charset="0"/>
                <a:ea typeface="+mj-ea"/>
                <a:cs typeface="Times New Roman" pitchFamily="18" charset="0"/>
              </a:rPr>
              <a:t>Статья 15.3-1. Порядок ограничения доступа к информации, распространяемой с нарушением требований законодательства Российской Федерации о выборах и референдумах, и (или) агитационным материалам, изготовленным и (или) распространяемым с нарушением требований законодательства Российской Федерации о выборах и референдумах</a:t>
            </a:r>
          </a:p>
        </p:txBody>
      </p:sp>
      <p:sp>
        <p:nvSpPr>
          <p:cNvPr id="5" name="Прямоугольник 4"/>
          <p:cNvSpPr/>
          <p:nvPr/>
        </p:nvSpPr>
        <p:spPr>
          <a:xfrm>
            <a:off x="2085974" y="0"/>
            <a:ext cx="7058025" cy="1015663"/>
          </a:xfrm>
          <a:prstGeom prst="rect">
            <a:avLst/>
          </a:prstGeom>
        </p:spPr>
        <p:txBody>
          <a:bodyPr wrap="square">
            <a:spAutoFit/>
          </a:bodyPr>
          <a:lstStyle/>
          <a:p>
            <a:pPr algn="ctr"/>
            <a:r>
              <a:rPr lang="ru-RU" sz="2000" b="1" dirty="0" smtClean="0">
                <a:solidFill>
                  <a:srgbClr val="47627F"/>
                </a:solidFill>
                <a:latin typeface="Times New Roman" pitchFamily="18" charset="0"/>
                <a:ea typeface="+mj-ea"/>
                <a:cs typeface="Times New Roman" pitchFamily="18" charset="0"/>
              </a:rPr>
              <a:t>Федеральный закон от 27.07.2006 N 149-ФЗ "Об информации, информационных технологиях и о защите информации"</a:t>
            </a:r>
          </a:p>
        </p:txBody>
      </p:sp>
      <p:sp>
        <p:nvSpPr>
          <p:cNvPr id="6" name="Прямоугольник 5"/>
          <p:cNvSpPr/>
          <p:nvPr/>
        </p:nvSpPr>
        <p:spPr>
          <a:xfrm>
            <a:off x="5076825" y="4621709"/>
            <a:ext cx="3943350" cy="160043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ru-RU" sz="1400" b="1" dirty="0" smtClean="0">
                <a:solidFill>
                  <a:prstClr val="black"/>
                </a:solidFill>
                <a:latin typeface="Times New Roman" pitchFamily="18" charset="0"/>
                <a:cs typeface="Times New Roman" pitchFamily="18" charset="0"/>
              </a:rPr>
              <a:t>Незамедлительно</a:t>
            </a:r>
            <a:r>
              <a:rPr lang="ru-RU" sz="1400" dirty="0" smtClean="0">
                <a:solidFill>
                  <a:prstClr val="black"/>
                </a:solidFill>
                <a:latin typeface="Times New Roman" pitchFamily="18" charset="0"/>
                <a:cs typeface="Times New Roman" pitchFamily="18" charset="0"/>
              </a:rPr>
              <a:t> с момента получения уведомления провайдер </a:t>
            </a:r>
            <a:r>
              <a:rPr lang="ru-RU" sz="1400" dirty="0" err="1" smtClean="0">
                <a:solidFill>
                  <a:prstClr val="black"/>
                </a:solidFill>
                <a:latin typeface="Times New Roman" pitchFamily="18" charset="0"/>
                <a:cs typeface="Times New Roman" pitchFamily="18" charset="0"/>
              </a:rPr>
              <a:t>хостинга</a:t>
            </a:r>
            <a:r>
              <a:rPr lang="ru-RU" sz="1400" dirty="0" smtClean="0">
                <a:solidFill>
                  <a:prstClr val="black"/>
                </a:solidFill>
                <a:latin typeface="Times New Roman" pitchFamily="18" charset="0"/>
                <a:cs typeface="Times New Roman" pitchFamily="18" charset="0"/>
              </a:rPr>
              <a:t> или иное лицо обязаны проинформировать об этом обслуживаемого ими владельца информационного ресурса и уведомить его о необходимости незамедлительно удалить информацию и (или) агитационные материалы.</a:t>
            </a:r>
          </a:p>
        </p:txBody>
      </p:sp>
      <p:sp>
        <p:nvSpPr>
          <p:cNvPr id="7" name="Прямоугольник 6"/>
          <p:cNvSpPr/>
          <p:nvPr/>
        </p:nvSpPr>
        <p:spPr>
          <a:xfrm>
            <a:off x="895350" y="2413348"/>
            <a:ext cx="3600450" cy="160043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r>
              <a:rPr lang="ru-RU" sz="1400" dirty="0" err="1" smtClean="0">
                <a:solidFill>
                  <a:prstClr val="black"/>
                </a:solidFill>
                <a:latin typeface="Times New Roman" pitchFamily="18" charset="0"/>
                <a:cs typeface="Times New Roman" pitchFamily="18" charset="0"/>
              </a:rPr>
              <a:t>Роскомнадзор</a:t>
            </a:r>
            <a:r>
              <a:rPr lang="ru-RU" sz="1400" dirty="0" smtClean="0">
                <a:solidFill>
                  <a:prstClr val="black"/>
                </a:solidFill>
                <a:latin typeface="Times New Roman" pitchFamily="18" charset="0"/>
                <a:cs typeface="Times New Roman" pitchFamily="18" charset="0"/>
              </a:rPr>
              <a:t> незамедлительно направляет операторам связи </a:t>
            </a:r>
            <a:r>
              <a:rPr lang="ru-RU" sz="1400" b="1" dirty="0" smtClean="0">
                <a:solidFill>
                  <a:prstClr val="black"/>
                </a:solidFill>
                <a:latin typeface="Times New Roman" pitchFamily="18" charset="0"/>
                <a:cs typeface="Times New Roman" pitchFamily="18" charset="0"/>
              </a:rPr>
              <a:t>требование</a:t>
            </a:r>
            <a:r>
              <a:rPr lang="ru-RU" sz="1400" dirty="0" smtClean="0">
                <a:solidFill>
                  <a:prstClr val="black"/>
                </a:solidFill>
                <a:latin typeface="Times New Roman" pitchFamily="18" charset="0"/>
                <a:cs typeface="Times New Roman" pitchFamily="18" charset="0"/>
              </a:rPr>
              <a:t> о принятии мер по ограничению доступа к информационному ресурсу, в том числе к сайту в сети "Интернет", на котором размещены информация и (или) агитационные материалы.</a:t>
            </a:r>
          </a:p>
        </p:txBody>
      </p:sp>
      <p:sp>
        <p:nvSpPr>
          <p:cNvPr id="8" name="Прямоугольник 7"/>
          <p:cNvSpPr/>
          <p:nvPr/>
        </p:nvSpPr>
        <p:spPr>
          <a:xfrm>
            <a:off x="571499" y="4630281"/>
            <a:ext cx="4238625"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ru-RU" sz="1400" dirty="0" smtClean="0">
                <a:solidFill>
                  <a:prstClr val="black"/>
                </a:solidFill>
                <a:latin typeface="Times New Roman" pitchFamily="18" charset="0"/>
                <a:cs typeface="Times New Roman" pitchFamily="18" charset="0"/>
              </a:rPr>
              <a:t>После получения требования </a:t>
            </a:r>
            <a:r>
              <a:rPr lang="ru-RU" sz="1400" dirty="0" err="1" smtClean="0">
                <a:solidFill>
                  <a:prstClr val="black"/>
                </a:solidFill>
                <a:latin typeface="Times New Roman" pitchFamily="18" charset="0"/>
                <a:cs typeface="Times New Roman" pitchFamily="18" charset="0"/>
              </a:rPr>
              <a:t>Роскомнадзора</a:t>
            </a:r>
            <a:r>
              <a:rPr lang="ru-RU" sz="1400" dirty="0" smtClean="0">
                <a:solidFill>
                  <a:prstClr val="black"/>
                </a:solidFill>
                <a:latin typeface="Times New Roman" pitchFamily="18" charset="0"/>
                <a:cs typeface="Times New Roman" pitchFamily="18" charset="0"/>
              </a:rPr>
              <a:t> оператор связи, оказывающий услуги по предоставлению доступа к информационно-телекоммуникационной сети "Интернет", обязан </a:t>
            </a:r>
            <a:r>
              <a:rPr lang="ru-RU" sz="1400" b="1" dirty="0" smtClean="0">
                <a:solidFill>
                  <a:prstClr val="black"/>
                </a:solidFill>
                <a:latin typeface="Times New Roman" pitchFamily="18" charset="0"/>
                <a:cs typeface="Times New Roman" pitchFamily="18" charset="0"/>
              </a:rPr>
              <a:t>незамедлительно ограничить доступ </a:t>
            </a:r>
            <a:r>
              <a:rPr lang="ru-RU" sz="1400" dirty="0" smtClean="0">
                <a:solidFill>
                  <a:prstClr val="black"/>
                </a:solidFill>
                <a:latin typeface="Times New Roman" pitchFamily="18" charset="0"/>
                <a:cs typeface="Times New Roman" pitchFamily="18" charset="0"/>
              </a:rPr>
              <a:t>к информационному ресурсу, в том числе к сайту в сети "Интернет", на котором размещены информация и (или) агитационные материалы.</a:t>
            </a:r>
          </a:p>
        </p:txBody>
      </p:sp>
      <p:cxnSp>
        <p:nvCxnSpPr>
          <p:cNvPr id="10" name="Прямая со стрелкой 9"/>
          <p:cNvCxnSpPr>
            <a:stCxn id="7" idx="2"/>
            <a:endCxn id="8" idx="0"/>
          </p:cNvCxnSpPr>
          <p:nvPr/>
        </p:nvCxnSpPr>
        <p:spPr>
          <a:xfrm flipH="1">
            <a:off x="2690812" y="4013786"/>
            <a:ext cx="4763" cy="616495"/>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13" name="Прямая со стрелкой 12"/>
          <p:cNvCxnSpPr>
            <a:stCxn id="3" idx="2"/>
            <a:endCxn id="6" idx="0"/>
          </p:cNvCxnSpPr>
          <p:nvPr/>
        </p:nvCxnSpPr>
        <p:spPr>
          <a:xfrm>
            <a:off x="7038975" y="4210646"/>
            <a:ext cx="9525" cy="411063"/>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www.seonews.ru/upload/iblock/cf7/cf71986619629dfe5e905b23800b7050.jpg"/>
          <p:cNvPicPr>
            <a:picLocks noChangeAspect="1" noChangeArrowheads="1"/>
          </p:cNvPicPr>
          <p:nvPr/>
        </p:nvPicPr>
        <p:blipFill>
          <a:blip r:embed="rId2" cstate="print"/>
          <a:srcRect/>
          <a:stretch>
            <a:fillRect/>
          </a:stretch>
        </p:blipFill>
        <p:spPr bwMode="auto">
          <a:xfrm>
            <a:off x="3086099" y="4443042"/>
            <a:ext cx="3746499" cy="2414958"/>
          </a:xfrm>
          <a:prstGeom prst="rect">
            <a:avLst/>
          </a:prstGeom>
          <a:ln>
            <a:noFill/>
          </a:ln>
          <a:effectLst>
            <a:softEdge rad="112500"/>
          </a:effectLst>
        </p:spPr>
      </p:pic>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27</a:t>
            </a:fld>
            <a:endParaRPr lang="en-US" dirty="0"/>
          </a:p>
        </p:txBody>
      </p:sp>
      <p:sp>
        <p:nvSpPr>
          <p:cNvPr id="4" name="Прямоугольник 3"/>
          <p:cNvSpPr/>
          <p:nvPr/>
        </p:nvSpPr>
        <p:spPr>
          <a:xfrm>
            <a:off x="1314450" y="2385636"/>
            <a:ext cx="7829550" cy="1077218"/>
          </a:xfrm>
          <a:prstGeom prst="rect">
            <a:avLst/>
          </a:prstGeom>
        </p:spPr>
        <p:txBody>
          <a:bodyPr wrap="square">
            <a:spAutoFit/>
          </a:bodyPr>
          <a:lstStyle/>
          <a:p>
            <a:pPr lvl="0" algn="just"/>
            <a:r>
              <a:rPr lang="ru-RU" sz="1600" b="1" dirty="0" smtClean="0">
                <a:solidFill>
                  <a:prstClr val="black"/>
                </a:solidFill>
                <a:latin typeface="Times New Roman" pitchFamily="18" charset="0"/>
                <a:cs typeface="Times New Roman" pitchFamily="18" charset="0"/>
              </a:rPr>
              <a:t>В течение суток </a:t>
            </a:r>
            <a:r>
              <a:rPr lang="ru-RU" sz="1600" dirty="0" smtClean="0">
                <a:solidFill>
                  <a:prstClr val="black"/>
                </a:solidFill>
                <a:latin typeface="Times New Roman" pitchFamily="18" charset="0"/>
                <a:cs typeface="Times New Roman" pitchFamily="18" charset="0"/>
              </a:rPr>
              <a:t>с момента получения от провайдера </a:t>
            </a:r>
            <a:r>
              <a:rPr lang="ru-RU" sz="1600" dirty="0" err="1" smtClean="0">
                <a:solidFill>
                  <a:prstClr val="black"/>
                </a:solidFill>
                <a:latin typeface="Times New Roman" pitchFamily="18" charset="0"/>
                <a:cs typeface="Times New Roman" pitchFamily="18" charset="0"/>
              </a:rPr>
              <a:t>хостинга</a:t>
            </a:r>
            <a:r>
              <a:rPr lang="ru-RU" sz="1600" dirty="0" smtClean="0">
                <a:solidFill>
                  <a:prstClr val="black"/>
                </a:solidFill>
                <a:latin typeface="Times New Roman" pitchFamily="18" charset="0"/>
                <a:cs typeface="Times New Roman" pitchFamily="18" charset="0"/>
              </a:rPr>
              <a:t> или иного лица уведомления о необходимости удалить информацию и (или) агитационные материалы, </a:t>
            </a:r>
            <a:r>
              <a:rPr lang="ru-RU" sz="1600" b="1" u="sng" dirty="0" smtClean="0">
                <a:solidFill>
                  <a:srgbClr val="FF0000"/>
                </a:solidFill>
                <a:latin typeface="Times New Roman" pitchFamily="18" charset="0"/>
                <a:cs typeface="Times New Roman" pitchFamily="18" charset="0"/>
              </a:rPr>
              <a:t>владелец информационного ресурса обязан удалить такие информацию и (или) агитационные материалы. </a:t>
            </a:r>
          </a:p>
        </p:txBody>
      </p:sp>
      <p:sp>
        <p:nvSpPr>
          <p:cNvPr id="5" name="Прямоугольник 4"/>
          <p:cNvSpPr/>
          <p:nvPr/>
        </p:nvSpPr>
        <p:spPr>
          <a:xfrm>
            <a:off x="723900" y="3565649"/>
            <a:ext cx="8296275" cy="1077218"/>
          </a:xfrm>
          <a:prstGeom prst="rect">
            <a:avLst/>
          </a:prstGeom>
        </p:spPr>
        <p:txBody>
          <a:bodyPr wrap="square">
            <a:spAutoFit/>
          </a:bodyPr>
          <a:lstStyle/>
          <a:p>
            <a:pPr lvl="0" algn="just"/>
            <a:r>
              <a:rPr lang="ru-RU" sz="1600" b="1" dirty="0" smtClean="0">
                <a:solidFill>
                  <a:prstClr val="black"/>
                </a:solidFill>
                <a:latin typeface="Times New Roman" pitchFamily="18" charset="0"/>
                <a:cs typeface="Times New Roman" pitchFamily="18" charset="0"/>
              </a:rPr>
              <a:t>В случае отказа или бездействия владельца </a:t>
            </a:r>
            <a:r>
              <a:rPr lang="ru-RU" sz="1600" dirty="0" smtClean="0">
                <a:solidFill>
                  <a:prstClr val="black"/>
                </a:solidFill>
                <a:latin typeface="Times New Roman" pitchFamily="18" charset="0"/>
                <a:cs typeface="Times New Roman" pitchFamily="18" charset="0"/>
              </a:rPr>
              <a:t>информационного ресурса провайдер </a:t>
            </a:r>
            <a:r>
              <a:rPr lang="ru-RU" sz="1600" dirty="0" err="1" smtClean="0">
                <a:solidFill>
                  <a:prstClr val="black"/>
                </a:solidFill>
                <a:latin typeface="Times New Roman" pitchFamily="18" charset="0"/>
                <a:cs typeface="Times New Roman" pitchFamily="18" charset="0"/>
              </a:rPr>
              <a:t>хостинга</a:t>
            </a:r>
            <a:r>
              <a:rPr lang="ru-RU" sz="1600" dirty="0" smtClean="0">
                <a:solidFill>
                  <a:prstClr val="black"/>
                </a:solidFill>
                <a:latin typeface="Times New Roman" pitchFamily="18" charset="0"/>
                <a:cs typeface="Times New Roman" pitchFamily="18" charset="0"/>
              </a:rPr>
              <a:t> или иное лицо </a:t>
            </a:r>
            <a:r>
              <a:rPr lang="ru-RU" sz="1600" b="1" u="sng" dirty="0" smtClean="0">
                <a:solidFill>
                  <a:srgbClr val="FF0000"/>
                </a:solidFill>
                <a:latin typeface="Times New Roman" pitchFamily="18" charset="0"/>
                <a:cs typeface="Times New Roman" pitchFamily="18" charset="0"/>
              </a:rPr>
              <a:t>обязаны ограничить доступ к соответствующему информационному ресурсу незамедлительно по истечении суток с момента получения уведомления.</a:t>
            </a:r>
          </a:p>
        </p:txBody>
      </p:sp>
      <p:sp>
        <p:nvSpPr>
          <p:cNvPr id="6" name="Прямоугольник 5"/>
          <p:cNvSpPr/>
          <p:nvPr/>
        </p:nvSpPr>
        <p:spPr>
          <a:xfrm>
            <a:off x="1695450" y="997714"/>
            <a:ext cx="7296150" cy="1323439"/>
          </a:xfrm>
          <a:prstGeom prst="rect">
            <a:avLst/>
          </a:prstGeom>
        </p:spPr>
        <p:txBody>
          <a:bodyPr wrap="square">
            <a:spAutoFit/>
          </a:bodyPr>
          <a:lstStyle/>
          <a:p>
            <a:pPr algn="just"/>
            <a:r>
              <a:rPr lang="ru-RU" sz="1600" b="1" dirty="0" smtClean="0">
                <a:solidFill>
                  <a:srgbClr val="47627F"/>
                </a:solidFill>
                <a:latin typeface="Times New Roman" pitchFamily="18" charset="0"/>
                <a:ea typeface="+mj-ea"/>
                <a:cs typeface="Times New Roman" pitchFamily="18" charset="0"/>
              </a:rPr>
              <a:t>Статья 15.3-1. Порядок ограничения доступа к информации, распространяемой с нарушением требований законодательства Российской Федерации о выборах и референдумах, и (или) агитационным материалам, изготовленным и (или) распространяемым с нарушением требований законодательства Российской Федерации о выборах и референдумах</a:t>
            </a:r>
          </a:p>
        </p:txBody>
      </p:sp>
      <p:sp>
        <p:nvSpPr>
          <p:cNvPr id="7" name="Прямоугольник 6"/>
          <p:cNvSpPr/>
          <p:nvPr/>
        </p:nvSpPr>
        <p:spPr>
          <a:xfrm>
            <a:off x="2085974" y="0"/>
            <a:ext cx="7058025" cy="1015663"/>
          </a:xfrm>
          <a:prstGeom prst="rect">
            <a:avLst/>
          </a:prstGeom>
        </p:spPr>
        <p:txBody>
          <a:bodyPr wrap="square">
            <a:spAutoFit/>
          </a:bodyPr>
          <a:lstStyle/>
          <a:p>
            <a:pPr algn="ctr"/>
            <a:r>
              <a:rPr lang="ru-RU" sz="2000" b="1" dirty="0" smtClean="0">
                <a:solidFill>
                  <a:srgbClr val="47627F"/>
                </a:solidFill>
                <a:latin typeface="Times New Roman" pitchFamily="18" charset="0"/>
                <a:ea typeface="+mj-ea"/>
                <a:cs typeface="Times New Roman" pitchFamily="18" charset="0"/>
              </a:rPr>
              <a:t>Федеральный закон от 27.07.2006 N 149-ФЗ "Об информации, информационных технологиях и о защите информации"</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28</a:t>
            </a:fld>
            <a:endParaRPr lang="en-US" dirty="0"/>
          </a:p>
        </p:txBody>
      </p:sp>
      <p:sp>
        <p:nvSpPr>
          <p:cNvPr id="5" name="Прямоугольник 4"/>
          <p:cNvSpPr/>
          <p:nvPr/>
        </p:nvSpPr>
        <p:spPr>
          <a:xfrm>
            <a:off x="1781175" y="275753"/>
            <a:ext cx="7239000" cy="707886"/>
          </a:xfrm>
          <a:prstGeom prst="rect">
            <a:avLst/>
          </a:prstGeom>
        </p:spPr>
        <p:txBody>
          <a:bodyPr wrap="square">
            <a:spAutoFit/>
          </a:bodyPr>
          <a:lstStyle/>
          <a:p>
            <a:pPr lvl="0" algn="ctr"/>
            <a:r>
              <a:rPr lang="ru-RU" sz="2000" b="1" dirty="0" smtClean="0">
                <a:solidFill>
                  <a:srgbClr val="47627F"/>
                </a:solidFill>
                <a:latin typeface="Times New Roman" pitchFamily="18" charset="0"/>
                <a:ea typeface="+mj-ea"/>
                <a:cs typeface="Times New Roman" pitchFamily="18" charset="0"/>
              </a:rPr>
              <a:t>ст</a:t>
            </a:r>
            <a:r>
              <a:rPr lang="ru-RU" sz="2000" b="1" dirty="0">
                <a:solidFill>
                  <a:srgbClr val="47627F"/>
                </a:solidFill>
                <a:latin typeface="Times New Roman" pitchFamily="18" charset="0"/>
                <a:ea typeface="+mj-ea"/>
                <a:cs typeface="Times New Roman" pitchFamily="18" charset="0"/>
              </a:rPr>
              <a:t>. </a:t>
            </a:r>
            <a:r>
              <a:rPr lang="ru-RU" sz="2000" b="1" dirty="0" smtClean="0">
                <a:solidFill>
                  <a:srgbClr val="47627F"/>
                </a:solidFill>
                <a:latin typeface="Times New Roman" pitchFamily="18" charset="0"/>
                <a:ea typeface="+mj-ea"/>
                <a:cs typeface="Times New Roman" pitchFamily="18" charset="0"/>
              </a:rPr>
              <a:t>13.41 Кодекса Российской Федерации об административных правонарушениях</a:t>
            </a:r>
            <a:endParaRPr lang="ru-RU" sz="2000" b="1" dirty="0">
              <a:solidFill>
                <a:srgbClr val="47627F"/>
              </a:solidFill>
              <a:latin typeface="Times New Roman" pitchFamily="18" charset="0"/>
              <a:ea typeface="+mj-ea"/>
              <a:cs typeface="Times New Roman" pitchFamily="18" charset="0"/>
            </a:endParaRPr>
          </a:p>
        </p:txBody>
      </p:sp>
      <p:sp>
        <p:nvSpPr>
          <p:cNvPr id="6" name="Прямоугольник 5"/>
          <p:cNvSpPr/>
          <p:nvPr/>
        </p:nvSpPr>
        <p:spPr>
          <a:xfrm>
            <a:off x="1543050" y="1208137"/>
            <a:ext cx="7324725" cy="2123658"/>
          </a:xfrm>
          <a:prstGeom prst="rect">
            <a:avLst/>
          </a:prstGeom>
        </p:spPr>
        <p:txBody>
          <a:bodyPr wrap="square">
            <a:spAutoFit/>
          </a:bodyPr>
          <a:lstStyle/>
          <a:p>
            <a:pPr lvl="0" indent="342900" algn="just" eaLnBrk="0" fontAlgn="base" hangingPunct="0">
              <a:spcBef>
                <a:spcPct val="0"/>
              </a:spcBef>
              <a:spcAft>
                <a:spcPct val="0"/>
              </a:spcAft>
            </a:pPr>
            <a:r>
              <a:rPr lang="ru-RU" sz="1400" dirty="0" smtClean="0">
                <a:solidFill>
                  <a:prstClr val="black"/>
                </a:solidFill>
                <a:latin typeface="Times New Roman" pitchFamily="18" charset="0"/>
                <a:cs typeface="Times New Roman" pitchFamily="18" charset="0"/>
              </a:rPr>
              <a:t>1. Непринятие провайдером </a:t>
            </a:r>
            <a:r>
              <a:rPr lang="ru-RU" sz="1400" dirty="0" err="1" smtClean="0">
                <a:solidFill>
                  <a:prstClr val="black"/>
                </a:solidFill>
                <a:latin typeface="Times New Roman" pitchFamily="18" charset="0"/>
                <a:cs typeface="Times New Roman" pitchFamily="18" charset="0"/>
              </a:rPr>
              <a:t>хостинга</a:t>
            </a:r>
            <a:r>
              <a:rPr lang="ru-RU" sz="1400" dirty="0" smtClean="0">
                <a:solidFill>
                  <a:prstClr val="black"/>
                </a:solidFill>
                <a:latin typeface="Times New Roman" pitchFamily="18" charset="0"/>
                <a:cs typeface="Times New Roman" pitchFamily="18" charset="0"/>
              </a:rPr>
              <a:t> или иным лицом, обеспечивающим размещение в информационно-телекоммуникационных сетях, в том числе в сети "Интернет", информационного ресурса, мер по ограничению доступа к информации, информационному ресурсу или сайту в сети "Интернет" в случае, если обязанность по принятию таких мер предусмотрена законодательством Российской Федерации об информации, информационных технологиях и о защите информации влечет наложение административного штрафа:</a:t>
            </a:r>
          </a:p>
          <a:p>
            <a:pPr lvl="0" algn="just" eaLnBrk="0" fontAlgn="base" hangingPunct="0">
              <a:spcBef>
                <a:spcPct val="0"/>
              </a:spcBef>
              <a:spcAft>
                <a:spcPct val="0"/>
              </a:spcAft>
            </a:pPr>
            <a:r>
              <a:rPr lang="ru-RU" sz="1600" b="1" dirty="0" smtClean="0">
                <a:solidFill>
                  <a:schemeClr val="accent4">
                    <a:lumMod val="75000"/>
                  </a:schemeClr>
                </a:solidFill>
                <a:latin typeface="Times New Roman" pitchFamily="18" charset="0"/>
                <a:cs typeface="Times New Roman" pitchFamily="18" charset="0"/>
              </a:rPr>
              <a:t>на граждан в размере от пятидесяти тысяч до ста тысяч рублей; </a:t>
            </a:r>
          </a:p>
          <a:p>
            <a:pPr lvl="0" algn="just" fontAlgn="base">
              <a:spcBef>
                <a:spcPct val="0"/>
              </a:spcBef>
              <a:spcAft>
                <a:spcPct val="0"/>
              </a:spcAft>
            </a:pPr>
            <a:r>
              <a:rPr lang="ru-RU" sz="1600" b="1" dirty="0" smtClean="0">
                <a:solidFill>
                  <a:schemeClr val="accent5">
                    <a:lumMod val="75000"/>
                  </a:schemeClr>
                </a:solidFill>
                <a:latin typeface="Times New Roman" pitchFamily="18" charset="0"/>
                <a:cs typeface="Times New Roman" pitchFamily="18" charset="0"/>
              </a:rPr>
              <a:t>на должностных лиц - от двухсот тысяч до четырехсот тысяч рублей; </a:t>
            </a:r>
          </a:p>
          <a:p>
            <a:pPr lvl="0" algn="just" fontAlgn="base">
              <a:spcBef>
                <a:spcPct val="0"/>
              </a:spcBef>
              <a:spcAft>
                <a:spcPct val="0"/>
              </a:spcAft>
            </a:pPr>
            <a:r>
              <a:rPr lang="ru-RU" sz="1600" b="1" dirty="0" smtClean="0">
                <a:solidFill>
                  <a:schemeClr val="accent6">
                    <a:lumMod val="50000"/>
                  </a:schemeClr>
                </a:solidFill>
                <a:latin typeface="Times New Roman" pitchFamily="18" charset="0"/>
                <a:cs typeface="Times New Roman" pitchFamily="18" charset="0"/>
              </a:rPr>
              <a:t>на юридических лиц - от восьмисот тысяч до четырех миллионов рублей.</a:t>
            </a:r>
          </a:p>
        </p:txBody>
      </p:sp>
      <p:sp>
        <p:nvSpPr>
          <p:cNvPr id="7" name="Прямоугольник 6"/>
          <p:cNvSpPr/>
          <p:nvPr/>
        </p:nvSpPr>
        <p:spPr>
          <a:xfrm>
            <a:off x="3667125" y="3327618"/>
            <a:ext cx="5343525" cy="3293209"/>
          </a:xfrm>
          <a:prstGeom prst="rect">
            <a:avLst/>
          </a:prstGeom>
        </p:spPr>
        <p:txBody>
          <a:bodyPr wrap="square">
            <a:spAutoFit/>
          </a:bodyPr>
          <a:lstStyle/>
          <a:p>
            <a:pPr lvl="0" indent="342900" algn="just" eaLnBrk="0" fontAlgn="base" hangingPunct="0">
              <a:spcBef>
                <a:spcPct val="0"/>
              </a:spcBef>
              <a:spcAft>
                <a:spcPct val="0"/>
              </a:spcAft>
            </a:pPr>
            <a:r>
              <a:rPr lang="ru-RU" sz="1400" dirty="0" smtClean="0">
                <a:solidFill>
                  <a:prstClr val="black"/>
                </a:solidFill>
                <a:latin typeface="Times New Roman" pitchFamily="18" charset="0"/>
                <a:cs typeface="Times New Roman" pitchFamily="18" charset="0"/>
              </a:rPr>
              <a:t>2. Неудаление владельцем сайта или владельцем информационного ресурса в информационно-телекоммуникационной сети "Интернет" информации или </a:t>
            </a:r>
            <a:r>
              <a:rPr lang="ru-RU" sz="1400" dirty="0" err="1" smtClean="0">
                <a:solidFill>
                  <a:prstClr val="black"/>
                </a:solidFill>
                <a:latin typeface="Times New Roman" pitchFamily="18" charset="0"/>
                <a:cs typeface="Times New Roman" pitchFamily="18" charset="0"/>
              </a:rPr>
              <a:t>интернет-страницы</a:t>
            </a:r>
            <a:r>
              <a:rPr lang="ru-RU" sz="1400" dirty="0" smtClean="0">
                <a:solidFill>
                  <a:prstClr val="black"/>
                </a:solidFill>
                <a:latin typeface="Times New Roman" pitchFamily="18" charset="0"/>
                <a:cs typeface="Times New Roman" pitchFamily="18" charset="0"/>
              </a:rPr>
              <a:t> в случае, если обязанность по удалению такой информации, </a:t>
            </a:r>
            <a:r>
              <a:rPr lang="ru-RU" sz="1400" dirty="0" err="1" smtClean="0">
                <a:solidFill>
                  <a:prstClr val="black"/>
                </a:solidFill>
                <a:latin typeface="Times New Roman" pitchFamily="18" charset="0"/>
                <a:cs typeface="Times New Roman" pitchFamily="18" charset="0"/>
              </a:rPr>
              <a:t>интернет-страницы</a:t>
            </a:r>
            <a:r>
              <a:rPr lang="ru-RU" sz="1400" dirty="0" smtClean="0">
                <a:solidFill>
                  <a:prstClr val="black"/>
                </a:solidFill>
                <a:latin typeface="Times New Roman" pitchFamily="18" charset="0"/>
                <a:cs typeface="Times New Roman" pitchFamily="18" charset="0"/>
              </a:rPr>
              <a:t> предусмотрена законодательством Российской Федерации об информации, информационных технологиях и о защите информации влечет наложение административного штрафа:</a:t>
            </a:r>
          </a:p>
          <a:p>
            <a:pPr lvl="0" algn="just" eaLnBrk="0" fontAlgn="base" hangingPunct="0">
              <a:spcBef>
                <a:spcPct val="0"/>
              </a:spcBef>
              <a:spcAft>
                <a:spcPct val="0"/>
              </a:spcAft>
            </a:pPr>
            <a:r>
              <a:rPr lang="ru-RU" sz="1600" b="1" dirty="0" smtClean="0">
                <a:solidFill>
                  <a:schemeClr val="accent4">
                    <a:lumMod val="75000"/>
                  </a:schemeClr>
                </a:solidFill>
                <a:latin typeface="Times New Roman" pitchFamily="18" charset="0"/>
                <a:cs typeface="Times New Roman" pitchFamily="18" charset="0"/>
              </a:rPr>
              <a:t>на граждан в размере от пятидесяти тысяч до ста тысяч рублей; </a:t>
            </a:r>
          </a:p>
          <a:p>
            <a:pPr lvl="0" algn="just" eaLnBrk="0" fontAlgn="base" hangingPunct="0">
              <a:spcBef>
                <a:spcPct val="0"/>
              </a:spcBef>
              <a:spcAft>
                <a:spcPct val="0"/>
              </a:spcAft>
            </a:pPr>
            <a:r>
              <a:rPr lang="ru-RU" sz="1600" b="1" dirty="0" smtClean="0">
                <a:solidFill>
                  <a:schemeClr val="accent5">
                    <a:lumMod val="75000"/>
                  </a:schemeClr>
                </a:solidFill>
                <a:latin typeface="Times New Roman" pitchFamily="18" charset="0"/>
                <a:cs typeface="Times New Roman" pitchFamily="18" charset="0"/>
              </a:rPr>
              <a:t>на должностных лиц - от двухсот тысяч до четырехсот тысяч рублей; </a:t>
            </a:r>
          </a:p>
          <a:p>
            <a:pPr lvl="0" algn="just" eaLnBrk="0" fontAlgn="base" hangingPunct="0">
              <a:spcBef>
                <a:spcPct val="0"/>
              </a:spcBef>
              <a:spcAft>
                <a:spcPct val="0"/>
              </a:spcAft>
            </a:pPr>
            <a:r>
              <a:rPr lang="ru-RU" sz="1600" b="1" dirty="0" smtClean="0">
                <a:solidFill>
                  <a:schemeClr val="accent6">
                    <a:lumMod val="50000"/>
                  </a:schemeClr>
                </a:solidFill>
                <a:latin typeface="Times New Roman" pitchFamily="18" charset="0"/>
                <a:cs typeface="Times New Roman" pitchFamily="18" charset="0"/>
              </a:rPr>
              <a:t>на юридических лиц - от восьмисот тысяч до четырех миллионов рублей.</a:t>
            </a:r>
          </a:p>
        </p:txBody>
      </p:sp>
      <p:pic>
        <p:nvPicPr>
          <p:cNvPr id="8" name="Picture 4" descr="https://forum.unionrp.info/data/medal/31_1557837956l.jpg"/>
          <p:cNvPicPr>
            <a:picLocks noChangeAspect="1" noChangeArrowheads="1"/>
          </p:cNvPicPr>
          <p:nvPr/>
        </p:nvPicPr>
        <p:blipFill>
          <a:blip r:embed="rId2" cstate="print"/>
          <a:srcRect/>
          <a:stretch>
            <a:fillRect/>
          </a:stretch>
        </p:blipFill>
        <p:spPr bwMode="auto">
          <a:xfrm>
            <a:off x="677562" y="3409950"/>
            <a:ext cx="2741406" cy="295494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29</a:t>
            </a:fld>
            <a:endParaRPr lang="en-US"/>
          </a:p>
        </p:txBody>
      </p:sp>
      <p:pic>
        <p:nvPicPr>
          <p:cNvPr id="3" name="Рисунок 2" descr="http://www.cikrf.ru/upload/iblock/2ce/pamsmi.jpg"/>
          <p:cNvPicPr/>
          <p:nvPr/>
        </p:nvPicPr>
        <p:blipFill>
          <a:blip r:embed="rId2" cstate="print"/>
          <a:srcRect/>
          <a:stretch>
            <a:fillRect/>
          </a:stretch>
        </p:blipFill>
        <p:spPr bwMode="auto">
          <a:xfrm>
            <a:off x="5495925" y="1114424"/>
            <a:ext cx="3476624" cy="5610225"/>
          </a:xfrm>
          <a:prstGeom prst="rect">
            <a:avLst/>
          </a:prstGeom>
          <a:ln>
            <a:noFill/>
          </a:ln>
          <a:effectLst>
            <a:softEdge rad="112500"/>
          </a:effectLst>
        </p:spPr>
      </p:pic>
      <p:sp>
        <p:nvSpPr>
          <p:cNvPr id="4" name="Прямоугольник 3"/>
          <p:cNvSpPr/>
          <p:nvPr/>
        </p:nvSpPr>
        <p:spPr>
          <a:xfrm>
            <a:off x="1257298" y="1235153"/>
            <a:ext cx="4200525" cy="1323439"/>
          </a:xfrm>
          <a:prstGeom prst="rect">
            <a:avLst/>
          </a:prstGeom>
        </p:spPr>
        <p:txBody>
          <a:bodyPr wrap="square">
            <a:spAutoFit/>
          </a:bodyPr>
          <a:lstStyle/>
          <a:p>
            <a:pPr algn="ctr"/>
            <a:r>
              <a:rPr lang="ru-RU" sz="2000" dirty="0">
                <a:solidFill>
                  <a:prstClr val="black"/>
                </a:solidFill>
                <a:latin typeface="Times New Roman" pitchFamily="18" charset="0"/>
                <a:cs typeface="Times New Roman" pitchFamily="18" charset="0"/>
              </a:rPr>
              <a:t>Раздел «СМИ» </a:t>
            </a:r>
            <a:r>
              <a:rPr lang="ru-RU" sz="2000" dirty="0">
                <a:solidFill>
                  <a:prstClr val="black"/>
                </a:solidFill>
                <a:latin typeface="Times New Roman" pitchFamily="18" charset="0"/>
                <a:cs typeface="Times New Roman" pitchFamily="18" charset="0"/>
                <a:sym typeface="Symbol"/>
              </a:rPr>
              <a:t></a:t>
            </a:r>
            <a:r>
              <a:rPr lang="ru-RU" sz="2000" dirty="0">
                <a:solidFill>
                  <a:prstClr val="black"/>
                </a:solidFill>
                <a:latin typeface="Times New Roman" pitchFamily="18" charset="0"/>
                <a:cs typeface="Times New Roman" pitchFamily="18" charset="0"/>
              </a:rPr>
              <a:t> Подраздел «Информационные материалы» </a:t>
            </a:r>
            <a:r>
              <a:rPr lang="ru-RU" sz="2000" dirty="0">
                <a:solidFill>
                  <a:prstClr val="black"/>
                </a:solidFill>
                <a:latin typeface="Times New Roman" pitchFamily="18" charset="0"/>
                <a:cs typeface="Times New Roman" pitchFamily="18" charset="0"/>
                <a:sym typeface="Symbol"/>
              </a:rPr>
              <a:t> </a:t>
            </a:r>
            <a:r>
              <a:rPr lang="ru-RU" sz="2000" dirty="0">
                <a:solidFill>
                  <a:prstClr val="black"/>
                </a:solidFill>
                <a:latin typeface="Times New Roman" pitchFamily="18" charset="0"/>
                <a:cs typeface="Times New Roman" pitchFamily="18" charset="0"/>
              </a:rPr>
              <a:t> «Средства массовой информации и выборы: вопросы и ответы»</a:t>
            </a:r>
          </a:p>
        </p:txBody>
      </p:sp>
      <p:sp>
        <p:nvSpPr>
          <p:cNvPr id="5" name="Прямоугольник 4"/>
          <p:cNvSpPr/>
          <p:nvPr/>
        </p:nvSpPr>
        <p:spPr>
          <a:xfrm>
            <a:off x="533401" y="200055"/>
            <a:ext cx="8610599" cy="400110"/>
          </a:xfrm>
          <a:prstGeom prst="rect">
            <a:avLst/>
          </a:prstGeom>
        </p:spPr>
        <p:txBody>
          <a:bodyPr wrap="square">
            <a:spAutoFit/>
          </a:bodyPr>
          <a:lstStyle/>
          <a:p>
            <a:pPr algn="ctr"/>
            <a:r>
              <a:rPr lang="ru-RU" sz="2000" b="1" dirty="0" smtClean="0">
                <a:solidFill>
                  <a:srgbClr val="47627F"/>
                </a:solidFill>
                <a:latin typeface="Times New Roman" pitchFamily="18" charset="0"/>
                <a:ea typeface="+mj-ea"/>
                <a:cs typeface="Times New Roman" pitchFamily="18" charset="0"/>
              </a:rPr>
              <a:t>Сайт ЦИК России</a:t>
            </a:r>
          </a:p>
        </p:txBody>
      </p:sp>
      <p:sp>
        <p:nvSpPr>
          <p:cNvPr id="6" name="Прямоугольник 5"/>
          <p:cNvSpPr/>
          <p:nvPr/>
        </p:nvSpPr>
        <p:spPr>
          <a:xfrm>
            <a:off x="1600199" y="598884"/>
            <a:ext cx="7543801" cy="461665"/>
          </a:xfrm>
          <a:prstGeom prst="rect">
            <a:avLst/>
          </a:prstGeom>
        </p:spPr>
        <p:txBody>
          <a:bodyPr wrap="square">
            <a:spAutoFit/>
          </a:bodyPr>
          <a:lstStyle/>
          <a:p>
            <a:pPr lvl="0" algn="ctr"/>
            <a:r>
              <a:rPr lang="ru-RU" sz="2400" b="1" dirty="0">
                <a:solidFill>
                  <a:prstClr val="black"/>
                </a:solidFill>
                <a:latin typeface="Times New Roman" pitchFamily="18" charset="0"/>
                <a:cs typeface="Times New Roman" pitchFamily="18" charset="0"/>
              </a:rPr>
              <a:t>http://www.cikrf.ru/smi/informatsionnye-materialy/</a:t>
            </a:r>
          </a:p>
        </p:txBody>
      </p:sp>
      <p:sp>
        <p:nvSpPr>
          <p:cNvPr id="7" name="Прямоугольник 6"/>
          <p:cNvSpPr/>
          <p:nvPr/>
        </p:nvSpPr>
        <p:spPr>
          <a:xfrm>
            <a:off x="628650" y="2754331"/>
            <a:ext cx="4829174" cy="3970318"/>
          </a:xfrm>
          <a:prstGeom prst="rect">
            <a:avLst/>
          </a:prstGeom>
        </p:spPr>
        <p:txBody>
          <a:bodyPr wrap="square">
            <a:spAutoFit/>
          </a:bodyPr>
          <a:lstStyle/>
          <a:p>
            <a:pPr algn="ctr"/>
            <a:r>
              <a:rPr lang="ru-RU" b="1" dirty="0" smtClean="0">
                <a:solidFill>
                  <a:prstClr val="black"/>
                </a:solidFill>
                <a:latin typeface="Times New Roman" pitchFamily="18" charset="0"/>
                <a:cs typeface="Times New Roman" pitchFamily="18" charset="0"/>
              </a:rPr>
              <a:t>Основные разделы:</a:t>
            </a:r>
          </a:p>
          <a:p>
            <a:pPr algn="just"/>
            <a:r>
              <a:rPr lang="ru-RU" dirty="0" smtClean="0">
                <a:solidFill>
                  <a:prstClr val="black"/>
                </a:solidFill>
                <a:latin typeface="Times New Roman" pitchFamily="18" charset="0"/>
                <a:cs typeface="Times New Roman" pitchFamily="18" charset="0"/>
              </a:rPr>
              <a:t>- нормативная база и основные принципы</a:t>
            </a:r>
          </a:p>
          <a:p>
            <a:pPr algn="just"/>
            <a:r>
              <a:rPr lang="ru-RU" dirty="0" smtClean="0">
                <a:solidFill>
                  <a:prstClr val="black"/>
                </a:solidFill>
                <a:latin typeface="Times New Roman" pitchFamily="18" charset="0"/>
                <a:cs typeface="Times New Roman" pitchFamily="18" charset="0"/>
              </a:rPr>
              <a:t>информационного обеспечения выборов;</a:t>
            </a:r>
          </a:p>
          <a:p>
            <a:pPr algn="just"/>
            <a:r>
              <a:rPr lang="ru-RU" dirty="0">
                <a:solidFill>
                  <a:prstClr val="black"/>
                </a:solidFill>
                <a:latin typeface="Times New Roman" pitchFamily="18" charset="0"/>
                <a:cs typeface="Times New Roman" pitchFamily="18" charset="0"/>
              </a:rPr>
              <a:t>- </a:t>
            </a:r>
            <a:r>
              <a:rPr lang="ru-RU" dirty="0" smtClean="0">
                <a:solidFill>
                  <a:prstClr val="black"/>
                </a:solidFill>
                <a:latin typeface="Times New Roman" pitchFamily="18" charset="0"/>
                <a:cs typeface="Times New Roman" pitchFamily="18" charset="0"/>
              </a:rPr>
              <a:t>организации СМИ, редакции сетевых изданий, информационные агентства – участники избирательного процесса;</a:t>
            </a:r>
          </a:p>
          <a:p>
            <a:pPr marL="285750" indent="-285750" algn="just">
              <a:buFontTx/>
              <a:buChar char="-"/>
            </a:pPr>
            <a:r>
              <a:rPr lang="ru-RU" dirty="0" smtClean="0">
                <a:solidFill>
                  <a:prstClr val="black"/>
                </a:solidFill>
                <a:latin typeface="Times New Roman" pitchFamily="18" charset="0"/>
                <a:cs typeface="Times New Roman" pitchFamily="18" charset="0"/>
              </a:rPr>
              <a:t>организации СМИ, сетевые издания и информирование избирателей; </a:t>
            </a:r>
          </a:p>
          <a:p>
            <a:pPr marL="285750" indent="-285750" algn="just">
              <a:buFontTx/>
              <a:buChar char="-"/>
            </a:pPr>
            <a:r>
              <a:rPr lang="ru-RU" dirty="0" smtClean="0">
                <a:solidFill>
                  <a:prstClr val="black"/>
                </a:solidFill>
                <a:latin typeface="Times New Roman" pitchFamily="18" charset="0"/>
                <a:cs typeface="Times New Roman" pitchFamily="18" charset="0"/>
              </a:rPr>
              <a:t>понятие предвыборной агитации;</a:t>
            </a:r>
          </a:p>
          <a:p>
            <a:pPr marL="285750" indent="-285750" algn="just">
              <a:buFontTx/>
              <a:buChar char="-"/>
            </a:pPr>
            <a:r>
              <a:rPr lang="ru-RU" dirty="0" smtClean="0">
                <a:solidFill>
                  <a:prstClr val="black"/>
                </a:solidFill>
                <a:latin typeface="Times New Roman" pitchFamily="18" charset="0"/>
                <a:cs typeface="Times New Roman" pitchFamily="18" charset="0"/>
              </a:rPr>
              <a:t>агитационный период;</a:t>
            </a:r>
          </a:p>
          <a:p>
            <a:pPr marL="285750" indent="-285750" algn="just">
              <a:buFontTx/>
              <a:buChar char="-"/>
            </a:pPr>
            <a:r>
              <a:rPr lang="ru-RU" dirty="0" smtClean="0">
                <a:solidFill>
                  <a:prstClr val="black"/>
                </a:solidFill>
                <a:latin typeface="Times New Roman" pitchFamily="18" charset="0"/>
                <a:cs typeface="Times New Roman" pitchFamily="18" charset="0"/>
              </a:rPr>
              <a:t>права и обязанности журналистов;</a:t>
            </a:r>
          </a:p>
          <a:p>
            <a:pPr marL="285750" indent="-285750" algn="just">
              <a:buFontTx/>
              <a:buChar char="-"/>
            </a:pPr>
            <a:r>
              <a:rPr lang="ru-RU" dirty="0" smtClean="0">
                <a:solidFill>
                  <a:prstClr val="black"/>
                </a:solidFill>
                <a:latin typeface="Times New Roman" pitchFamily="18" charset="0"/>
                <a:cs typeface="Times New Roman" pitchFamily="18" charset="0"/>
              </a:rPr>
              <a:t>организации СМИ, сетевые издания и кандидаты, избирательные объединения;</a:t>
            </a:r>
          </a:p>
          <a:p>
            <a:pPr marL="285750" indent="-285750" algn="just">
              <a:buFontTx/>
              <a:buChar char="-"/>
            </a:pPr>
            <a:r>
              <a:rPr lang="ru-RU" dirty="0">
                <a:solidFill>
                  <a:prstClr val="black"/>
                </a:solidFill>
                <a:latin typeface="Times New Roman" pitchFamily="18" charset="0"/>
                <a:cs typeface="Times New Roman" pitchFamily="18" charset="0"/>
              </a:rPr>
              <a:t>и</a:t>
            </a:r>
            <a:r>
              <a:rPr lang="ru-RU" dirty="0" smtClean="0">
                <a:solidFill>
                  <a:prstClr val="black"/>
                </a:solidFill>
                <a:latin typeface="Times New Roman" pitchFamily="18" charset="0"/>
                <a:cs typeface="Times New Roman" pitchFamily="18" charset="0"/>
              </a:rPr>
              <a:t> др.</a:t>
            </a:r>
            <a:endParaRPr lang="ru-RU"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348665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916" y="5218876"/>
            <a:ext cx="8431822" cy="1323439"/>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000" dirty="0" smtClean="0">
                <a:latin typeface="Times New Roman" pitchFamily="18" charset="0"/>
                <a:cs typeface="Times New Roman" pitchFamily="18" charset="0"/>
              </a:rPr>
              <a:t>Безусловно, Петров – прекрасный политик, и у него есть потенциал «на вырост». Однако и он допускает крупные ошибки и просчеты, в том числе и в ходе дебатов 20 июля», - резюмировал главный редактор газеты «Твой выбор» Иван Иванов.</a:t>
            </a:r>
            <a:endParaRPr lang="ru-RU" sz="2000" dirty="0">
              <a:latin typeface="Times New Roman" pitchFamily="18" charset="0"/>
              <a:cs typeface="Times New Roman" pitchFamily="18" charset="0"/>
            </a:endParaRPr>
          </a:p>
        </p:txBody>
      </p:sp>
      <p:sp>
        <p:nvSpPr>
          <p:cNvPr id="4" name="Прямоугольник 3"/>
          <p:cNvSpPr/>
          <p:nvPr/>
        </p:nvSpPr>
        <p:spPr>
          <a:xfrm>
            <a:off x="1133102" y="2047493"/>
            <a:ext cx="4581898" cy="1938992"/>
          </a:xfrm>
          <a:prstGeom prst="rect">
            <a:avLst/>
          </a:prstGeom>
        </p:spPr>
        <p:txBody>
          <a:bodyPr wrap="square">
            <a:spAutoFit/>
          </a:bodyPr>
          <a:lstStyle/>
          <a:p>
            <a:pPr algn="just"/>
            <a:r>
              <a:rPr lang="ru-RU" sz="2000" dirty="0" smtClean="0">
                <a:latin typeface="Times New Roman" pitchFamily="18" charset="0"/>
                <a:cs typeface="Times New Roman" pitchFamily="18" charset="0"/>
              </a:rPr>
              <a:t>Ряд телеканалов и многие интернет-сайты транслировали вечером 20 июля дебаты в прямом эфире между политиками Петровым и Федоровым, которые претендуют на должность президента России. </a:t>
            </a:r>
          </a:p>
        </p:txBody>
      </p:sp>
      <p:pic>
        <p:nvPicPr>
          <p:cNvPr id="5" name="Picture 2" descr="40!!!.jpg"/>
          <p:cNvPicPr>
            <a:picLocks noChangeAspect="1" noChangeArrowheads="1"/>
          </p:cNvPicPr>
          <p:nvPr/>
        </p:nvPicPr>
        <p:blipFill>
          <a:blip r:embed="rId2" cstate="print">
            <a:clrChange>
              <a:clrFrom>
                <a:srgbClr val="FFFFFF"/>
              </a:clrFrom>
              <a:clrTo>
                <a:srgbClr val="FFFFFF">
                  <a:alpha val="0"/>
                </a:srgbClr>
              </a:clrTo>
            </a:clrChange>
          </a:blip>
          <a:srcRect l="1590" t="1400" r="1865" b="9621"/>
          <a:stretch>
            <a:fillRect/>
          </a:stretch>
        </p:blipFill>
        <p:spPr bwMode="auto">
          <a:xfrm>
            <a:off x="5882053" y="800761"/>
            <a:ext cx="3261947" cy="3006309"/>
          </a:xfrm>
          <a:prstGeom prst="rect">
            <a:avLst/>
          </a:prstGeom>
          <a:noFill/>
        </p:spPr>
      </p:pic>
      <p:sp>
        <p:nvSpPr>
          <p:cNvPr id="6" name="Прямоугольник 5"/>
          <p:cNvSpPr/>
          <p:nvPr/>
        </p:nvSpPr>
        <p:spPr>
          <a:xfrm>
            <a:off x="508830" y="3889499"/>
            <a:ext cx="8476908" cy="1323439"/>
          </a:xfrm>
          <a:prstGeom prst="rect">
            <a:avLst/>
          </a:prstGeom>
        </p:spPr>
        <p:txBody>
          <a:bodyPr wrap="square">
            <a:spAutoFit/>
          </a:bodyPr>
          <a:lstStyle/>
          <a:p>
            <a:pPr lvl="0" algn="just"/>
            <a:r>
              <a:rPr lang="ru-RU" sz="2000" dirty="0" smtClean="0">
                <a:latin typeface="Times New Roman" pitchFamily="18" charset="0"/>
                <a:cs typeface="Times New Roman" pitchFamily="18" charset="0"/>
              </a:rPr>
              <a:t>Дебаты в прямом эфире продолжались 1 час 20 минут и состояли из трех раундов: в первом обсуждалась тема коррупции в российской власти, во втором — отношения с Западом, в третьем — ситуация на юго-востоке Украины и в Крыму.</a:t>
            </a:r>
          </a:p>
        </p:txBody>
      </p:sp>
      <p:sp>
        <p:nvSpPr>
          <p:cNvPr id="7" name="Прямоугольник 6"/>
          <p:cNvSpPr/>
          <p:nvPr/>
        </p:nvSpPr>
        <p:spPr>
          <a:xfrm>
            <a:off x="1485899" y="1022283"/>
            <a:ext cx="4712678" cy="1015663"/>
          </a:xfrm>
          <a:prstGeom prst="rect">
            <a:avLst/>
          </a:prstGeom>
        </p:spPr>
        <p:txBody>
          <a:bodyPr wrap="square">
            <a:spAutoFit/>
          </a:bodyPr>
          <a:lstStyle/>
          <a:p>
            <a:pPr lvl="0" algn="ctr"/>
            <a:r>
              <a:rPr lang="ru-RU" sz="2000" b="1" dirty="0" smtClean="0">
                <a:solidFill>
                  <a:prstClr val="black"/>
                </a:solidFill>
                <a:latin typeface="Times New Roman" pitchFamily="18" charset="0"/>
                <a:cs typeface="Times New Roman" pitchFamily="18" charset="0"/>
              </a:rPr>
              <a:t>Севастопольский эксперт: «Петров выиграл два раунда дебатов, Федоров был убедительнее в третьем»</a:t>
            </a:r>
          </a:p>
        </p:txBody>
      </p:sp>
      <p:sp>
        <p:nvSpPr>
          <p:cNvPr id="8" name="Прямоугольник 7"/>
          <p:cNvSpPr/>
          <p:nvPr/>
        </p:nvSpPr>
        <p:spPr>
          <a:xfrm>
            <a:off x="0" y="372941"/>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sp>
        <p:nvSpPr>
          <p:cNvPr id="3" name="Номер слайда 2"/>
          <p:cNvSpPr>
            <a:spLocks noGrp="1"/>
          </p:cNvSpPr>
          <p:nvPr>
            <p:ph type="sldNum" sz="quarter" idx="12"/>
          </p:nvPr>
        </p:nvSpPr>
        <p:spPr>
          <a:xfrm>
            <a:off x="7086600" y="0"/>
            <a:ext cx="2057400" cy="365125"/>
          </a:xfrm>
        </p:spPr>
        <p:txBody>
          <a:bodyPr/>
          <a:lstStyle/>
          <a:p>
            <a:fld id="{30837FF7-5919-41BF-8DD0-96FAEA1BD99B}"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80369"/>
            <a:ext cx="914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Благодарим за внимание!</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Номер слайда 2"/>
          <p:cNvSpPr>
            <a:spLocks noGrp="1"/>
          </p:cNvSpPr>
          <p:nvPr>
            <p:ph type="sldNum" sz="quarter" idx="12"/>
          </p:nvPr>
        </p:nvSpPr>
        <p:spPr>
          <a:xfrm>
            <a:off x="7086600" y="0"/>
            <a:ext cx="2057400" cy="365125"/>
          </a:xfrm>
        </p:spPr>
        <p:txBody>
          <a:bodyPr/>
          <a:lstStyle/>
          <a:p>
            <a:fld id="{30837FF7-5919-41BF-8DD0-96FAEA1BD99B}" type="slidenum">
              <a:rPr lang="en-US" smtClean="0"/>
              <a:pPr/>
              <a:t>30</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800100" y="2614013"/>
            <a:ext cx="8343901" cy="2800767"/>
          </a:xfrm>
          <a:prstGeom prst="rect">
            <a:avLst/>
          </a:prstGeom>
        </p:spPr>
        <p:txBody>
          <a:bodyPr wrap="square">
            <a:spAutoFit/>
          </a:bodyPr>
          <a:lstStyle/>
          <a:p>
            <a:pPr lvl="0" algn="just"/>
            <a:r>
              <a:rPr lang="ru-RU" sz="1600" dirty="0" smtClean="0">
                <a:solidFill>
                  <a:prstClr val="black"/>
                </a:solidFill>
                <a:latin typeface="Times New Roman" pitchFamily="18" charset="0"/>
                <a:cs typeface="Times New Roman" pitchFamily="18" charset="0"/>
              </a:rPr>
              <a:t>- организацию, проводившую опрос;</a:t>
            </a:r>
          </a:p>
          <a:p>
            <a:pPr lvl="0" algn="just"/>
            <a:r>
              <a:rPr lang="ru-RU" sz="1600" dirty="0" smtClean="0">
                <a:solidFill>
                  <a:prstClr val="black"/>
                </a:solidFill>
                <a:latin typeface="Times New Roman" pitchFamily="18" charset="0"/>
                <a:cs typeface="Times New Roman" pitchFamily="18" charset="0"/>
              </a:rPr>
              <a:t>- время его проведения;</a:t>
            </a:r>
          </a:p>
          <a:p>
            <a:pPr lvl="0" algn="just"/>
            <a:r>
              <a:rPr lang="ru-RU" sz="1600" dirty="0" smtClean="0">
                <a:solidFill>
                  <a:prstClr val="black"/>
                </a:solidFill>
                <a:latin typeface="Times New Roman" pitchFamily="18" charset="0"/>
                <a:cs typeface="Times New Roman" pitchFamily="18" charset="0"/>
              </a:rPr>
              <a:t>- число опрошенных (выборку);</a:t>
            </a:r>
          </a:p>
          <a:p>
            <a:pPr lvl="0" algn="just"/>
            <a:r>
              <a:rPr lang="ru-RU" sz="1600" dirty="0" smtClean="0">
                <a:solidFill>
                  <a:prstClr val="black"/>
                </a:solidFill>
                <a:latin typeface="Times New Roman" pitchFamily="18" charset="0"/>
                <a:cs typeface="Times New Roman" pitchFamily="18" charset="0"/>
              </a:rPr>
              <a:t>- метод сбора информации;</a:t>
            </a:r>
          </a:p>
          <a:p>
            <a:pPr lvl="0" algn="just"/>
            <a:r>
              <a:rPr lang="ru-RU" sz="1600" dirty="0" smtClean="0">
                <a:solidFill>
                  <a:prstClr val="black"/>
                </a:solidFill>
                <a:latin typeface="Times New Roman" pitchFamily="18" charset="0"/>
                <a:cs typeface="Times New Roman" pitchFamily="18" charset="0"/>
              </a:rPr>
              <a:t>- регион, где проводился опрос;</a:t>
            </a:r>
            <a:endParaRPr lang="ru-RU" sz="1600" dirty="0" smtClean="0">
              <a:solidFill>
                <a:srgbClr val="BF3C48"/>
              </a:solidFill>
              <a:latin typeface="Times New Roman" pitchFamily="18" charset="0"/>
              <a:cs typeface="Times New Roman" pitchFamily="18" charset="0"/>
            </a:endParaRPr>
          </a:p>
          <a:p>
            <a:pPr lvl="0" algn="just"/>
            <a:r>
              <a:rPr lang="ru-RU" sz="1600" dirty="0" smtClean="0">
                <a:solidFill>
                  <a:prstClr val="black"/>
                </a:solidFill>
                <a:latin typeface="Times New Roman" pitchFamily="18" charset="0"/>
                <a:cs typeface="Times New Roman" pitchFamily="18" charset="0"/>
              </a:rPr>
              <a:t>- точную формулировку вопроса;</a:t>
            </a:r>
          </a:p>
          <a:p>
            <a:pPr lvl="0" algn="just"/>
            <a:r>
              <a:rPr lang="ru-RU" sz="1600" dirty="0" smtClean="0">
                <a:solidFill>
                  <a:prstClr val="black"/>
                </a:solidFill>
                <a:latin typeface="Times New Roman" pitchFamily="18" charset="0"/>
                <a:cs typeface="Times New Roman" pitchFamily="18" charset="0"/>
              </a:rPr>
              <a:t>- статистическую оценку возможной погрешности;</a:t>
            </a:r>
          </a:p>
          <a:p>
            <a:pPr lvl="0" algn="just"/>
            <a:r>
              <a:rPr lang="ru-RU" sz="1600" dirty="0" smtClean="0">
                <a:solidFill>
                  <a:prstClr val="black"/>
                </a:solidFill>
                <a:latin typeface="Times New Roman" pitchFamily="18" charset="0"/>
                <a:cs typeface="Times New Roman" pitchFamily="18" charset="0"/>
              </a:rPr>
              <a:t>- лицо (лиц), заказавшее (заказавших) проведение опроса и оплатившее (оплативших) указанную публикацию (обнародование</a:t>
            </a:r>
            <a:r>
              <a:rPr lang="ru-RU" sz="1600" dirty="0">
                <a:solidFill>
                  <a:prstClr val="black"/>
                </a:solidFill>
                <a:latin typeface="Times New Roman" pitchFamily="18" charset="0"/>
                <a:cs typeface="Times New Roman" pitchFamily="18" charset="0"/>
              </a:rPr>
              <a:t>). </a:t>
            </a:r>
            <a:r>
              <a:rPr lang="ru-RU" sz="1600" dirty="0" smtClean="0">
                <a:solidFill>
                  <a:prstClr val="black"/>
                </a:solidFill>
                <a:latin typeface="Times New Roman" pitchFamily="18" charset="0"/>
                <a:cs typeface="Times New Roman" pitchFamily="18" charset="0"/>
              </a:rPr>
              <a:t>В </a:t>
            </a:r>
            <a:r>
              <a:rPr lang="ru-RU" sz="1600" dirty="0">
                <a:solidFill>
                  <a:prstClr val="black"/>
                </a:solidFill>
                <a:latin typeface="Times New Roman" pitchFamily="18" charset="0"/>
                <a:cs typeface="Times New Roman" pitchFamily="18" charset="0"/>
              </a:rPr>
              <a:t>том случае, если публикация не оплачена кем-либо, а осуществлена редакцией средства массовой информации по собственной инициативе </a:t>
            </a:r>
            <a:r>
              <a:rPr lang="ru-RU" sz="1600" b="1" dirty="0">
                <a:solidFill>
                  <a:prstClr val="black"/>
                </a:solidFill>
                <a:latin typeface="Times New Roman" pitchFamily="18" charset="0"/>
                <a:cs typeface="Times New Roman" pitchFamily="18" charset="0"/>
              </a:rPr>
              <a:t>бесплатно,</a:t>
            </a:r>
            <a:r>
              <a:rPr lang="ru-RU" sz="1600" dirty="0">
                <a:solidFill>
                  <a:prstClr val="black"/>
                </a:solidFill>
                <a:latin typeface="Times New Roman" pitchFamily="18" charset="0"/>
                <a:cs typeface="Times New Roman" pitchFamily="18" charset="0"/>
              </a:rPr>
              <a:t> информация об оплате не указывается.</a:t>
            </a:r>
            <a:endParaRPr lang="ru-RU" sz="1400" dirty="0"/>
          </a:p>
        </p:txBody>
      </p:sp>
      <p:pic>
        <p:nvPicPr>
          <p:cNvPr id="5" name="Picture 6" descr="http://prk-cdod.ru/wp-content/uploads/2014/12/20200616-1024x576.jpg"/>
          <p:cNvPicPr>
            <a:picLocks noChangeAspect="1" noChangeArrowheads="1"/>
          </p:cNvPicPr>
          <p:nvPr/>
        </p:nvPicPr>
        <p:blipFill>
          <a:blip r:embed="rId2" cstate="print"/>
          <a:srcRect t="16478" b="22959"/>
          <a:stretch>
            <a:fillRect/>
          </a:stretch>
        </p:blipFill>
        <p:spPr bwMode="auto">
          <a:xfrm>
            <a:off x="4414833" y="2699745"/>
            <a:ext cx="3859015" cy="1314651"/>
          </a:xfrm>
          <a:prstGeom prst="rect">
            <a:avLst/>
          </a:prstGeom>
          <a:noFill/>
        </p:spPr>
      </p:pic>
      <p:sp>
        <p:nvSpPr>
          <p:cNvPr id="6" name="Прямоугольник 5"/>
          <p:cNvSpPr/>
          <p:nvPr/>
        </p:nvSpPr>
        <p:spPr>
          <a:xfrm>
            <a:off x="1811216" y="134816"/>
            <a:ext cx="7209692" cy="1200329"/>
          </a:xfrm>
          <a:prstGeom prst="rect">
            <a:avLst/>
          </a:prstGeom>
        </p:spPr>
        <p:txBody>
          <a:bodyPr wrap="square">
            <a:spAutoFit/>
          </a:bodyPr>
          <a:lstStyle/>
          <a:p>
            <a:pPr lvl="0" algn="ctr"/>
            <a:r>
              <a:rPr lang="ru-RU"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 Постановление </a:t>
            </a:r>
            <a:r>
              <a:rPr lang="ru-RU" b="1" dirty="0">
                <a:solidFill>
                  <a:srgbClr val="47627F"/>
                </a:solidFill>
                <a:latin typeface="Times New Roman" pitchFamily="18" charset="0"/>
                <a:ea typeface="+mj-ea"/>
                <a:cs typeface="Times New Roman" pitchFamily="18" charset="0"/>
              </a:rPr>
              <a:t>ЦИК России от 18.12.2007 N 77/618-5 (ред. от 25.10.2017).</a:t>
            </a:r>
            <a:endParaRPr lang="ru-RU" b="1" dirty="0" smtClean="0">
              <a:solidFill>
                <a:srgbClr val="47627F"/>
              </a:solidFill>
              <a:latin typeface="Times New Roman" pitchFamily="18" charset="0"/>
              <a:ea typeface="+mj-ea"/>
              <a:cs typeface="Times New Roman" pitchFamily="18" charset="0"/>
            </a:endParaRPr>
          </a:p>
        </p:txBody>
      </p:sp>
      <p:sp>
        <p:nvSpPr>
          <p:cNvPr id="8" name="Прямоугольник 7"/>
          <p:cNvSpPr/>
          <p:nvPr/>
        </p:nvSpPr>
        <p:spPr>
          <a:xfrm>
            <a:off x="1538652" y="1449480"/>
            <a:ext cx="7411915" cy="1077218"/>
          </a:xfrm>
          <a:prstGeom prst="rect">
            <a:avLst/>
          </a:prstGeom>
          <a:ln w="38100">
            <a:solidFill>
              <a:schemeClr val="accent1">
                <a:lumMod val="75000"/>
              </a:schemeClr>
            </a:solidFill>
            <a:prstDash val="lgDash"/>
          </a:ln>
        </p:spPr>
        <p:txBody>
          <a:bodyPr wrap="square">
            <a:spAutoFit/>
          </a:bodyPr>
          <a:lstStyle/>
          <a:p>
            <a:pPr lvl="0" algn="just"/>
            <a:r>
              <a:rPr lang="ru-RU" sz="1600" dirty="0" smtClean="0">
                <a:solidFill>
                  <a:prstClr val="black"/>
                </a:solidFill>
                <a:latin typeface="Times New Roman" pitchFamily="18" charset="0"/>
                <a:cs typeface="Times New Roman" pitchFamily="18" charset="0"/>
              </a:rPr>
              <a:t>При опубликовании (обнародовании) результатов опросов общественного мнения, связанных с выборами и референдумами, редакции средств массовой информации, граждане и организации, публикующие (</a:t>
            </a:r>
            <a:r>
              <a:rPr lang="ru-RU" sz="1600" dirty="0" err="1" smtClean="0">
                <a:solidFill>
                  <a:prstClr val="black"/>
                </a:solidFill>
                <a:latin typeface="Times New Roman" pitchFamily="18" charset="0"/>
                <a:cs typeface="Times New Roman" pitchFamily="18" charset="0"/>
              </a:rPr>
              <a:t>обнародующие</a:t>
            </a:r>
            <a:r>
              <a:rPr lang="ru-RU" sz="1600" dirty="0" smtClean="0">
                <a:solidFill>
                  <a:prstClr val="black"/>
                </a:solidFill>
                <a:latin typeface="Times New Roman" pitchFamily="18" charset="0"/>
                <a:cs typeface="Times New Roman" pitchFamily="18" charset="0"/>
              </a:rPr>
              <a:t>) эти результаты, </a:t>
            </a:r>
            <a:r>
              <a:rPr lang="ru-RU" sz="1600" b="1" u="sng" dirty="0" smtClean="0">
                <a:solidFill>
                  <a:prstClr val="black"/>
                </a:solidFill>
                <a:latin typeface="Times New Roman" pitchFamily="18" charset="0"/>
                <a:cs typeface="Times New Roman" pitchFamily="18" charset="0"/>
              </a:rPr>
              <a:t>обязаны указывать</a:t>
            </a:r>
            <a:r>
              <a:rPr lang="ru-RU" sz="1600" dirty="0" smtClean="0">
                <a:solidFill>
                  <a:prstClr val="black"/>
                </a:solidFill>
                <a:latin typeface="Times New Roman" pitchFamily="18" charset="0"/>
                <a:cs typeface="Times New Roman" pitchFamily="18" charset="0"/>
              </a:rPr>
              <a:t> (пункт 2 ст. 46):</a:t>
            </a:r>
            <a:endParaRPr lang="en-US" sz="1600" dirty="0" smtClean="0">
              <a:solidFill>
                <a:prstClr val="black"/>
              </a:solidFill>
              <a:latin typeface="Times New Roman" pitchFamily="18" charset="0"/>
              <a:cs typeface="Times New Roman" pitchFamily="18" charset="0"/>
            </a:endParaRPr>
          </a:p>
        </p:txBody>
      </p:sp>
      <p:sp>
        <p:nvSpPr>
          <p:cNvPr id="9" name="TextBox 8"/>
          <p:cNvSpPr txBox="1"/>
          <p:nvPr/>
        </p:nvSpPr>
        <p:spPr>
          <a:xfrm>
            <a:off x="390525" y="5414780"/>
            <a:ext cx="8753475" cy="1600438"/>
          </a:xfrm>
          <a:prstGeom prst="rect">
            <a:avLst/>
          </a:prstGeom>
          <a:noFill/>
        </p:spPr>
        <p:txBody>
          <a:bodyPr wrap="square" rtlCol="0">
            <a:spAutoFit/>
          </a:bodyPr>
          <a:lstStyle/>
          <a:p>
            <a:pPr marL="285750" indent="-285750" algn="just">
              <a:buFont typeface="Arial" panose="020B0604020202020204" pitchFamily="34" charset="0"/>
              <a:buChar char="•"/>
            </a:pPr>
            <a:r>
              <a:rPr lang="ru-RU" sz="1400" i="1" dirty="0" smtClean="0">
                <a:latin typeface="Times New Roman" pitchFamily="18" charset="0"/>
                <a:cs typeface="Times New Roman" pitchFamily="18" charset="0"/>
              </a:rPr>
              <a:t>ч. 2 ст. 60 Федерального закона от 22.02.2014 N 20-ФЗ «О выборах депутатов Государственной Думы Федерального Собрания Российской Федерации»</a:t>
            </a:r>
          </a:p>
          <a:p>
            <a:pPr marL="285750" indent="-285750" algn="just">
              <a:buFont typeface="Arial" panose="020B0604020202020204" pitchFamily="34" charset="0"/>
              <a:buChar char="•"/>
            </a:pPr>
            <a:r>
              <a:rPr lang="ru-RU" sz="1400" i="1" dirty="0">
                <a:latin typeface="Times New Roman" pitchFamily="18" charset="0"/>
                <a:cs typeface="Times New Roman" pitchFamily="18" charset="0"/>
              </a:rPr>
              <a:t>ч. </a:t>
            </a:r>
            <a:r>
              <a:rPr lang="ru-RU" sz="1400" i="1" dirty="0" smtClean="0">
                <a:latin typeface="Times New Roman" pitchFamily="18" charset="0"/>
                <a:cs typeface="Times New Roman" pitchFamily="18" charset="0"/>
              </a:rPr>
              <a:t>2 </a:t>
            </a:r>
            <a:r>
              <a:rPr lang="ru-RU" sz="1400" i="1" dirty="0">
                <a:latin typeface="Times New Roman" pitchFamily="18" charset="0"/>
                <a:cs typeface="Times New Roman" pitchFamily="18" charset="0"/>
              </a:rPr>
              <a:t>ст. </a:t>
            </a:r>
            <a:r>
              <a:rPr lang="ru-RU" sz="1400" i="1" dirty="0" smtClean="0">
                <a:latin typeface="Times New Roman" pitchFamily="18" charset="0"/>
                <a:cs typeface="Times New Roman" pitchFamily="18" charset="0"/>
              </a:rPr>
              <a:t>49 </a:t>
            </a:r>
            <a:r>
              <a:rPr lang="ru-RU" sz="1400" i="1" dirty="0">
                <a:latin typeface="Times New Roman" pitchFamily="18" charset="0"/>
                <a:cs typeface="Times New Roman" pitchFamily="18" charset="0"/>
              </a:rPr>
              <a:t>Закона города Севастополя «О выборах депутатов законодательного собрания города Севастополя» от 30.04.2014</a:t>
            </a:r>
          </a:p>
          <a:p>
            <a:pPr marL="285750" indent="-285750" algn="just">
              <a:buFont typeface="Arial" panose="020B0604020202020204" pitchFamily="34" charset="0"/>
              <a:buChar char="•"/>
            </a:pPr>
            <a:r>
              <a:rPr lang="ru-RU" sz="1400" i="1" dirty="0">
                <a:latin typeface="Times New Roman" pitchFamily="18" charset="0"/>
                <a:cs typeface="Times New Roman" pitchFamily="18" charset="0"/>
              </a:rPr>
              <a:t>ч. </a:t>
            </a:r>
            <a:r>
              <a:rPr lang="ru-RU" sz="1400" i="1" dirty="0" smtClean="0">
                <a:latin typeface="Times New Roman" pitchFamily="18" charset="0"/>
                <a:cs typeface="Times New Roman" pitchFamily="18" charset="0"/>
              </a:rPr>
              <a:t>2 </a:t>
            </a:r>
            <a:r>
              <a:rPr lang="ru-RU" sz="1400" i="1" dirty="0">
                <a:latin typeface="Times New Roman" pitchFamily="18" charset="0"/>
                <a:cs typeface="Times New Roman" pitchFamily="18" charset="0"/>
              </a:rPr>
              <a:t>ст. </a:t>
            </a:r>
            <a:r>
              <a:rPr lang="ru-RU" sz="1400" i="1" dirty="0" smtClean="0">
                <a:latin typeface="Times New Roman" pitchFamily="18" charset="0"/>
                <a:cs typeface="Times New Roman" pitchFamily="18" charset="0"/>
              </a:rPr>
              <a:t>58 </a:t>
            </a:r>
            <a:r>
              <a:rPr lang="ru-RU" sz="1400" i="1" dirty="0">
                <a:latin typeface="Times New Roman" pitchFamily="18" charset="0"/>
                <a:cs typeface="Times New Roman" pitchFamily="18" charset="0"/>
              </a:rPr>
              <a:t>закона города Севастополя «О выборах депутатов представительных органов внутригородских муниципальных образований города Севастополя» от 02.06.2014</a:t>
            </a:r>
          </a:p>
          <a:p>
            <a:pPr marL="285750" indent="-285750" algn="just">
              <a:buFont typeface="Arial" panose="020B0604020202020204" pitchFamily="34" charset="0"/>
              <a:buChar char="•"/>
            </a:pPr>
            <a:endParaRPr lang="ru-RU" sz="1400" i="1" dirty="0" smtClean="0">
              <a:latin typeface="Times New Roman" pitchFamily="18" charset="0"/>
              <a:cs typeface="Times New Roman" pitchFamily="18" charset="0"/>
            </a:endParaRPr>
          </a:p>
        </p:txBody>
      </p:sp>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811215" y="756320"/>
            <a:ext cx="7170859" cy="4557917"/>
            <a:chOff x="214281" y="870878"/>
            <a:chExt cx="9108405" cy="4557917"/>
          </a:xfrm>
        </p:grpSpPr>
        <p:pic>
          <p:nvPicPr>
            <p:cNvPr id="4" name="Picture 5" descr="http://belaya-ladya.ru/uploadedFiles/images/758/SMI_o_nas.jpg"/>
            <p:cNvPicPr>
              <a:picLocks noChangeAspect="1" noChangeArrowheads="1"/>
            </p:cNvPicPr>
            <p:nvPr/>
          </p:nvPicPr>
          <p:blipFill>
            <a:blip r:embed="rId2" cstate="print"/>
            <a:srcRect b="13874"/>
            <a:stretch>
              <a:fillRect/>
            </a:stretch>
          </p:blipFill>
          <p:spPr bwMode="auto">
            <a:xfrm>
              <a:off x="226114" y="4386945"/>
              <a:ext cx="6357982" cy="1041850"/>
            </a:xfrm>
            <a:prstGeom prst="rect">
              <a:avLst/>
            </a:prstGeom>
            <a:noFill/>
          </p:spPr>
        </p:pic>
        <p:sp>
          <p:nvSpPr>
            <p:cNvPr id="3" name="Прямоугольник 2"/>
            <p:cNvSpPr/>
            <p:nvPr/>
          </p:nvSpPr>
          <p:spPr>
            <a:xfrm>
              <a:off x="214281" y="870878"/>
              <a:ext cx="9108405" cy="35394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1600" dirty="0" smtClean="0">
                  <a:latin typeface="Times New Roman" pitchFamily="18" charset="0"/>
                  <a:cs typeface="Times New Roman" pitchFamily="18" charset="0"/>
                </a:rPr>
                <a:t>«Единая Россия на выборах в Госдуму может набрать 55-58 % голосов. Агентство Интерфакс распространило последние данные Фонда исследования проблем демократии, которые касаются прогноза результатов выборов депутатов Госдумы. Выводы основаны на анализе опросов ВЦИОМ и Фонда общественного мнения. Это данные на начало-середину ноября: </a:t>
              </a:r>
            </a:p>
            <a:p>
              <a:pPr algn="just"/>
              <a:r>
                <a:rPr lang="ru-RU" sz="1600" dirty="0" smtClean="0">
                  <a:latin typeface="Times New Roman" pitchFamily="18" charset="0"/>
                  <a:cs typeface="Times New Roman" pitchFamily="18" charset="0"/>
                </a:rPr>
                <a:t>- Единая Россия набирает от 55 до 58 %; </a:t>
              </a:r>
            </a:p>
            <a:p>
              <a:pPr algn="just"/>
              <a:r>
                <a:rPr lang="ru-RU" sz="1600" dirty="0" smtClean="0">
                  <a:latin typeface="Times New Roman" pitchFamily="18" charset="0"/>
                  <a:cs typeface="Times New Roman" pitchFamily="18" charset="0"/>
                </a:rPr>
                <a:t>- КПРФ -16-19 %;</a:t>
              </a:r>
            </a:p>
            <a:p>
              <a:pPr algn="just"/>
              <a:r>
                <a:rPr lang="ru-RU" sz="1600" dirty="0" smtClean="0">
                  <a:latin typeface="Times New Roman" pitchFamily="18" charset="0"/>
                  <a:cs typeface="Times New Roman" pitchFamily="18" charset="0"/>
                </a:rPr>
                <a:t>- ЛДПР - 10-12%;</a:t>
              </a:r>
            </a:p>
            <a:p>
              <a:pPr algn="just"/>
              <a:r>
                <a:rPr lang="ru-RU" sz="1600" dirty="0" smtClean="0">
                  <a:latin typeface="Times New Roman" pitchFamily="18" charset="0"/>
                  <a:cs typeface="Times New Roman" pitchFamily="18" charset="0"/>
                </a:rPr>
                <a:t>- Справедливая Россия- 6,5- 9,5 %. </a:t>
              </a:r>
            </a:p>
            <a:p>
              <a:pPr algn="just"/>
              <a:r>
                <a:rPr lang="ru-RU" sz="1600" dirty="0" smtClean="0">
                  <a:latin typeface="Times New Roman" pitchFamily="18" charset="0"/>
                  <a:cs typeface="Times New Roman" pitchFamily="18" charset="0"/>
                </a:rPr>
                <a:t>При этом специалисты Фонда просят учитывать неопределившихся избирателей. Таких по подсчетам около 15 %. Часть из них примет решение в день самих выборов или даже в кабине для голосования. Выборы депутатов Госдумы шестого созыва назначены на 4 декабря. В них участвуют все семь политических партий, зарегистрированных Минюстом».</a:t>
              </a:r>
              <a:endParaRPr lang="ru-RU" sz="1600" dirty="0">
                <a:latin typeface="Times New Roman" pitchFamily="18" charset="0"/>
                <a:cs typeface="Times New Roman" pitchFamily="18" charset="0"/>
              </a:endParaRPr>
            </a:p>
          </p:txBody>
        </p:sp>
      </p:grpSp>
      <p:sp>
        <p:nvSpPr>
          <p:cNvPr id="5" name="Прямоугольник 4"/>
          <p:cNvSpPr/>
          <p:nvPr/>
        </p:nvSpPr>
        <p:spPr>
          <a:xfrm>
            <a:off x="0" y="268166"/>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sp>
        <p:nvSpPr>
          <p:cNvPr id="6" name="Прямоугольник 5"/>
          <p:cNvSpPr/>
          <p:nvPr/>
        </p:nvSpPr>
        <p:spPr>
          <a:xfrm>
            <a:off x="447674" y="5419012"/>
            <a:ext cx="85344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r>
              <a:rPr lang="ru-RU" sz="1600" b="1" u="sng" dirty="0" smtClean="0">
                <a:solidFill>
                  <a:srgbClr val="FF0000"/>
                </a:solidFill>
                <a:latin typeface="Times New Roman" pitchFamily="18" charset="0"/>
                <a:cs typeface="Times New Roman" pitchFamily="18" charset="0"/>
              </a:rPr>
              <a:t>Отсутствуют:</a:t>
            </a:r>
            <a:r>
              <a:rPr lang="ru-RU" sz="1600" dirty="0" smtClean="0">
                <a:solidFill>
                  <a:prstClr val="black"/>
                </a:solidFill>
                <a:latin typeface="Times New Roman" pitchFamily="18" charset="0"/>
                <a:cs typeface="Times New Roman" pitchFamily="18" charset="0"/>
              </a:rPr>
              <a:t> время проведения опроса; число опрошенных (выборка); метод сбора информации; регион, где проводился опрос; точная формулировка вопроса; статистическая оценка возможной погрешности; лицо (лиц), заказавшее (заказавших) проведение опроса и оплатившее (оплативших) указанную публикацию (обнародование).</a:t>
            </a:r>
            <a:endParaRPr lang="ru-RU" sz="1400" dirty="0"/>
          </a:p>
        </p:txBody>
      </p:sp>
      <p:sp>
        <p:nvSpPr>
          <p:cNvPr id="7" name="Номер слайда 6"/>
          <p:cNvSpPr>
            <a:spLocks noGrp="1"/>
          </p:cNvSpPr>
          <p:nvPr>
            <p:ph type="sldNum" sz="quarter" idx="12"/>
          </p:nvPr>
        </p:nvSpPr>
        <p:spPr>
          <a:xfrm>
            <a:off x="7086600" y="0"/>
            <a:ext cx="2057400" cy="365125"/>
          </a:xfrm>
        </p:spPr>
        <p:txBody>
          <a:bodyPr/>
          <a:lstStyle/>
          <a:p>
            <a:fld id="{30837FF7-5919-41BF-8DD0-96FAEA1BD99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opora-vladimir.ru/wp-content/uploads/2020/04/opros.jpg"/>
          <p:cNvPicPr>
            <a:picLocks noChangeAspect="1" noChangeArrowheads="1"/>
          </p:cNvPicPr>
          <p:nvPr/>
        </p:nvPicPr>
        <p:blipFill>
          <a:blip r:embed="rId2" cstate="print"/>
          <a:srcRect/>
          <a:stretch>
            <a:fillRect/>
          </a:stretch>
        </p:blipFill>
        <p:spPr bwMode="auto">
          <a:xfrm rot="20669370">
            <a:off x="618720" y="3647690"/>
            <a:ext cx="2239902" cy="2117354"/>
          </a:xfrm>
          <a:prstGeom prst="rect">
            <a:avLst/>
          </a:prstGeom>
          <a:ln>
            <a:noFill/>
          </a:ln>
          <a:effectLst>
            <a:softEdge rad="112500"/>
          </a:effectLst>
        </p:spPr>
      </p:pic>
      <p:pic>
        <p:nvPicPr>
          <p:cNvPr id="2" name="Picture 2" descr="http://cherkesskportal.ru/assets/images_cache/742b4e2464c2841e4a143254f8eba76c.jpg"/>
          <p:cNvPicPr>
            <a:picLocks noChangeAspect="1" noChangeArrowheads="1"/>
          </p:cNvPicPr>
          <p:nvPr/>
        </p:nvPicPr>
        <p:blipFill>
          <a:blip r:embed="rId3" cstate="print"/>
          <a:srcRect t="22767" r="36466" b="23034"/>
          <a:stretch>
            <a:fillRect/>
          </a:stretch>
        </p:blipFill>
        <p:spPr bwMode="auto">
          <a:xfrm>
            <a:off x="2858111" y="3964577"/>
            <a:ext cx="3325080" cy="1418252"/>
          </a:xfrm>
          <a:prstGeom prst="rect">
            <a:avLst/>
          </a:prstGeom>
          <a:noFill/>
        </p:spPr>
      </p:pic>
      <p:sp>
        <p:nvSpPr>
          <p:cNvPr id="3" name="Прямоугольник 2"/>
          <p:cNvSpPr/>
          <p:nvPr/>
        </p:nvSpPr>
        <p:spPr>
          <a:xfrm>
            <a:off x="1570893" y="1247963"/>
            <a:ext cx="7353142" cy="2431435"/>
          </a:xfrm>
          <a:prstGeom prst="rect">
            <a:avLst/>
          </a:prstGeom>
          <a:noFill/>
          <a:ln w="38100">
            <a:solidFill>
              <a:schemeClr val="accent1">
                <a:lumMod val="75000"/>
              </a:schemeClr>
            </a:solidFill>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1900" dirty="0" smtClean="0">
                <a:latin typeface="Times New Roman" pitchFamily="18" charset="0"/>
                <a:cs typeface="Times New Roman" pitchFamily="18" charset="0"/>
              </a:rPr>
              <a:t>В течение </a:t>
            </a:r>
            <a:r>
              <a:rPr lang="ru-RU" sz="1900" b="1" dirty="0" smtClean="0">
                <a:latin typeface="Times New Roman" pitchFamily="18" charset="0"/>
                <a:cs typeface="Times New Roman" pitchFamily="18" charset="0"/>
              </a:rPr>
              <a:t>пяти дней до дня голосования</a:t>
            </a:r>
            <a:r>
              <a:rPr lang="ru-RU" sz="1900" dirty="0" smtClean="0">
                <a:latin typeface="Times New Roman" pitchFamily="18" charset="0"/>
                <a:cs typeface="Times New Roman" pitchFamily="18" charset="0"/>
              </a:rPr>
              <a:t>, а также </a:t>
            </a:r>
            <a:r>
              <a:rPr lang="ru-RU" sz="1900" b="1" dirty="0" smtClean="0">
                <a:latin typeface="Times New Roman" pitchFamily="18" charset="0"/>
                <a:cs typeface="Times New Roman" pitchFamily="18" charset="0"/>
              </a:rPr>
              <a:t>в день голосования </a:t>
            </a:r>
            <a:r>
              <a:rPr lang="ru-RU" sz="1900" b="1" u="sng" dirty="0" smtClean="0">
                <a:solidFill>
                  <a:srgbClr val="FF0000"/>
                </a:solidFill>
                <a:latin typeface="Times New Roman" pitchFamily="18" charset="0"/>
                <a:cs typeface="Times New Roman" pitchFamily="18" charset="0"/>
              </a:rPr>
              <a:t>запрещается</a:t>
            </a:r>
            <a:r>
              <a:rPr lang="ru-RU" sz="1900" dirty="0" smtClean="0">
                <a:latin typeface="Times New Roman" pitchFamily="18" charset="0"/>
                <a:cs typeface="Times New Roman" pitchFamily="18" charset="0"/>
              </a:rPr>
              <a:t> опубликование (обнародование) результатов опросов общественного мнения, прогнозов результатов выборов и референдумов, иных исследований, связанных с проводимыми выборами и референдумами, в том числе их размещение в информационно-телекоммуникационных сетях, доступ к которым не ограничен определенным кругом лиц (включая сеть "Интернет") </a:t>
            </a:r>
            <a:r>
              <a:rPr lang="ru-RU" sz="1900" b="1" dirty="0" smtClean="0">
                <a:latin typeface="Times New Roman" pitchFamily="18" charset="0"/>
                <a:cs typeface="Times New Roman" pitchFamily="18" charset="0"/>
              </a:rPr>
              <a:t>(пункт 3 ст. 46).</a:t>
            </a:r>
            <a:endParaRPr lang="ru-RU" sz="1900" b="1" dirty="0">
              <a:latin typeface="Times New Roman" pitchFamily="18" charset="0"/>
              <a:cs typeface="Times New Roman" pitchFamily="18" charset="0"/>
            </a:endParaRPr>
          </a:p>
        </p:txBody>
      </p:sp>
      <p:pic>
        <p:nvPicPr>
          <p:cNvPr id="5" name="Picture 6" descr="http://prizyv.tv/wp-content/uploads/2017/01/questionario-matita-rossa.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5354563" y="3385421"/>
            <a:ext cx="3789437" cy="2524060"/>
          </a:xfrm>
          <a:prstGeom prst="rect">
            <a:avLst/>
          </a:prstGeom>
          <a:noFill/>
        </p:spPr>
      </p:pic>
      <p:sp>
        <p:nvSpPr>
          <p:cNvPr id="6" name="Прямоугольник 5"/>
          <p:cNvSpPr/>
          <p:nvPr/>
        </p:nvSpPr>
        <p:spPr>
          <a:xfrm>
            <a:off x="1811216" y="211016"/>
            <a:ext cx="7209692" cy="923330"/>
          </a:xfrm>
          <a:prstGeom prst="rect">
            <a:avLst/>
          </a:prstGeom>
        </p:spPr>
        <p:txBody>
          <a:bodyPr wrap="square">
            <a:spAutoFit/>
          </a:bodyPr>
          <a:lstStyle/>
          <a:p>
            <a:pPr lvl="0" algn="ctr"/>
            <a:r>
              <a:rPr lang="ru-RU"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sp>
        <p:nvSpPr>
          <p:cNvPr id="7" name="TextBox 6"/>
          <p:cNvSpPr txBox="1"/>
          <p:nvPr/>
        </p:nvSpPr>
        <p:spPr>
          <a:xfrm>
            <a:off x="230736" y="5430838"/>
            <a:ext cx="8666652" cy="1600438"/>
          </a:xfrm>
          <a:prstGeom prst="rect">
            <a:avLst/>
          </a:prstGeom>
          <a:noFill/>
        </p:spPr>
        <p:txBody>
          <a:bodyPr wrap="square" rtlCol="0">
            <a:spAutoFit/>
          </a:bodyPr>
          <a:lstStyle/>
          <a:p>
            <a:pPr marL="285750" indent="-285750" algn="just">
              <a:buFont typeface="Arial" panose="020B0604020202020204" pitchFamily="34" charset="0"/>
              <a:buChar char="•"/>
            </a:pPr>
            <a:r>
              <a:rPr lang="ru-RU" sz="1400" i="1" dirty="0" smtClean="0">
                <a:latin typeface="Times New Roman" pitchFamily="18" charset="0"/>
                <a:cs typeface="Times New Roman" pitchFamily="18" charset="0"/>
              </a:rPr>
              <a:t>ч. 3 ст. 60 Федерального закона от 22.02.2014 N 20-ФЗ «О выборах депутатов Государственной Думы Федерального Собрания Российской Федерации»</a:t>
            </a:r>
          </a:p>
          <a:p>
            <a:pPr marL="285750" indent="-285750" algn="just">
              <a:buFont typeface="Arial" panose="020B0604020202020204" pitchFamily="34" charset="0"/>
              <a:buChar char="•"/>
            </a:pPr>
            <a:r>
              <a:rPr lang="ru-RU" sz="1400" i="1" dirty="0">
                <a:latin typeface="Times New Roman" pitchFamily="18" charset="0"/>
                <a:cs typeface="Times New Roman" pitchFamily="18" charset="0"/>
              </a:rPr>
              <a:t>ч. </a:t>
            </a:r>
            <a:r>
              <a:rPr lang="ru-RU" sz="1400" i="1" dirty="0" smtClean="0">
                <a:latin typeface="Times New Roman" pitchFamily="18" charset="0"/>
                <a:cs typeface="Times New Roman" pitchFamily="18" charset="0"/>
              </a:rPr>
              <a:t>3 </a:t>
            </a:r>
            <a:r>
              <a:rPr lang="ru-RU" sz="1400" i="1" dirty="0">
                <a:latin typeface="Times New Roman" pitchFamily="18" charset="0"/>
                <a:cs typeface="Times New Roman" pitchFamily="18" charset="0"/>
              </a:rPr>
              <a:t>ст. 49 Закона города Севастополя «О выборах депутатов законодательного собрания города Севастополя» от 30.04.2014</a:t>
            </a:r>
          </a:p>
          <a:p>
            <a:pPr marL="285750" indent="-285750" algn="just">
              <a:buFont typeface="Arial" panose="020B0604020202020204" pitchFamily="34" charset="0"/>
              <a:buChar char="•"/>
            </a:pPr>
            <a:r>
              <a:rPr lang="ru-RU" sz="1400" i="1" dirty="0">
                <a:latin typeface="Times New Roman" pitchFamily="18" charset="0"/>
                <a:cs typeface="Times New Roman" pitchFamily="18" charset="0"/>
              </a:rPr>
              <a:t>ч. </a:t>
            </a:r>
            <a:r>
              <a:rPr lang="ru-RU" sz="1400" i="1" dirty="0" smtClean="0">
                <a:latin typeface="Times New Roman" pitchFamily="18" charset="0"/>
                <a:cs typeface="Times New Roman" pitchFamily="18" charset="0"/>
              </a:rPr>
              <a:t>3 </a:t>
            </a:r>
            <a:r>
              <a:rPr lang="ru-RU" sz="1400" i="1" dirty="0">
                <a:latin typeface="Times New Roman" pitchFamily="18" charset="0"/>
                <a:cs typeface="Times New Roman" pitchFamily="18" charset="0"/>
              </a:rPr>
              <a:t>ст. 58 закона города Севастополя «О выборах депутатов представительных органов внутригородских муниципальных образований города Севастополя» от 02.06.2014</a:t>
            </a:r>
          </a:p>
          <a:p>
            <a:pPr marL="285750" indent="-285750" algn="just">
              <a:buFont typeface="Arial" panose="020B0604020202020204" pitchFamily="34" charset="0"/>
              <a:buChar char="•"/>
            </a:pPr>
            <a:endParaRPr lang="ru-RU" sz="1400" i="1"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a:xfrm>
            <a:off x="7086599" y="0"/>
            <a:ext cx="2057400" cy="365125"/>
          </a:xfrm>
        </p:spPr>
        <p:txBody>
          <a:bodyPr/>
          <a:lstStyle/>
          <a:p>
            <a:fld id="{30837FF7-5919-41BF-8DD0-96FAEA1BD99B}"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669983" y="604654"/>
            <a:ext cx="7339914" cy="1477328"/>
          </a:xfrm>
          <a:prstGeom prst="rect">
            <a:avLst/>
          </a:prstGeom>
        </p:spPr>
        <p:txBody>
          <a:bodyPr wrap="square">
            <a:spAutoFit/>
          </a:bodyPr>
          <a:lstStyle/>
          <a:p>
            <a:pPr algn="ctr"/>
            <a:r>
              <a:rPr lang="ru-RU" i="1" dirty="0" smtClean="0">
                <a:latin typeface="Times New Roman" pitchFamily="18" charset="0"/>
                <a:cs typeface="Times New Roman" pitchFamily="18" charset="0"/>
              </a:rPr>
              <a:t>Напомним, по предварительным данным ВЦИОМ, за Единую Россию готовы отдать свои голоса  48,5% россиян, за КПРФ – 19,8 %, за Справедливую Россию – 12,8 %, а за ЛДПР – 11,42 %. Остальные три партии – Яблоко, Правое дело и Патриоты России – не набирают нужного количества голосов и не преодолевают процентный барьер.</a:t>
            </a:r>
            <a:endParaRPr lang="ru-RU" dirty="0">
              <a:latin typeface="Times New Roman" pitchFamily="18" charset="0"/>
              <a:cs typeface="Times New Roman" pitchFamily="18" charset="0"/>
            </a:endParaRPr>
          </a:p>
        </p:txBody>
      </p:sp>
      <p:sp>
        <p:nvSpPr>
          <p:cNvPr id="9" name="Прямоугольник 8"/>
          <p:cNvSpPr/>
          <p:nvPr/>
        </p:nvSpPr>
        <p:spPr>
          <a:xfrm>
            <a:off x="0" y="211016"/>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grpSp>
        <p:nvGrpSpPr>
          <p:cNvPr id="19" name="Группа 18"/>
          <p:cNvGrpSpPr/>
          <p:nvPr/>
        </p:nvGrpSpPr>
        <p:grpSpPr>
          <a:xfrm>
            <a:off x="1283677" y="2093461"/>
            <a:ext cx="7552592" cy="4388668"/>
            <a:chOff x="1283677" y="2179186"/>
            <a:chExt cx="7552592" cy="4388668"/>
          </a:xfrm>
        </p:grpSpPr>
        <p:grpSp>
          <p:nvGrpSpPr>
            <p:cNvPr id="17" name="Группа 16"/>
            <p:cNvGrpSpPr/>
            <p:nvPr/>
          </p:nvGrpSpPr>
          <p:grpSpPr>
            <a:xfrm>
              <a:off x="1283677" y="2179186"/>
              <a:ext cx="7552592" cy="4388668"/>
              <a:chOff x="1283677" y="2179186"/>
              <a:chExt cx="7552592" cy="4388668"/>
            </a:xfrm>
          </p:grpSpPr>
          <p:pic>
            <p:nvPicPr>
              <p:cNvPr id="6146" name="Picture 2" descr="https://calendarbox.ru/wp-content/uploads/2019/12/sentiabr-2021.png"/>
              <p:cNvPicPr>
                <a:picLocks noChangeAspect="1" noChangeArrowheads="1"/>
              </p:cNvPicPr>
              <p:nvPr/>
            </p:nvPicPr>
            <p:blipFill>
              <a:blip r:embed="rId2" cstate="print"/>
              <a:srcRect l="4013" t="3912" r="3824" b="20335"/>
              <a:stretch>
                <a:fillRect/>
              </a:stretch>
            </p:blipFill>
            <p:spPr bwMode="auto">
              <a:xfrm>
                <a:off x="1283677" y="2179186"/>
                <a:ext cx="7552592" cy="4388668"/>
              </a:xfrm>
              <a:prstGeom prst="rect">
                <a:avLst/>
              </a:prstGeom>
              <a:noFill/>
            </p:spPr>
          </p:pic>
          <p:sp>
            <p:nvSpPr>
              <p:cNvPr id="11" name="Овал 10"/>
              <p:cNvSpPr/>
              <p:nvPr/>
            </p:nvSpPr>
            <p:spPr>
              <a:xfrm>
                <a:off x="7877908" y="4396154"/>
                <a:ext cx="861646" cy="852854"/>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6822831" y="4396154"/>
                <a:ext cx="861646" cy="852854"/>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5715000" y="4387362"/>
                <a:ext cx="861646" cy="852854"/>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4659923" y="4387362"/>
                <a:ext cx="861646" cy="852854"/>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3587262" y="4378570"/>
                <a:ext cx="861646" cy="852854"/>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2523393" y="4378570"/>
                <a:ext cx="861646" cy="852854"/>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18" name="Прямая соединительная линия 17"/>
            <p:cNvCxnSpPr/>
            <p:nvPr/>
          </p:nvCxnSpPr>
          <p:spPr>
            <a:xfrm>
              <a:off x="8019317" y="5096607"/>
              <a:ext cx="606669"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97882" y="1226662"/>
            <a:ext cx="7365143" cy="2031325"/>
          </a:xfrm>
          <a:prstGeom prst="rect">
            <a:avLst/>
          </a:prstGeom>
          <a:noFill/>
          <a:ln w="38100">
            <a:solidFill>
              <a:schemeClr val="accent1">
                <a:lumMod val="75000"/>
              </a:schemeClr>
            </a:solidFill>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lvl="0" algn="just"/>
            <a:r>
              <a:rPr lang="ru-RU" dirty="0" smtClean="0">
                <a:latin typeface="Times New Roman" pitchFamily="18" charset="0"/>
                <a:cs typeface="Times New Roman" pitchFamily="18" charset="0"/>
              </a:rPr>
              <a:t>В периодических печатных изданиях, </a:t>
            </a:r>
            <a:r>
              <a:rPr lang="ru-RU" b="1" u="sng" dirty="0" smtClean="0">
                <a:latin typeface="Times New Roman" pitchFamily="18" charset="0"/>
                <a:cs typeface="Times New Roman" pitchFamily="18" charset="0"/>
              </a:rPr>
              <a:t>учрежденных органами государственной власти, органами местного самоуправления</a:t>
            </a:r>
            <a:r>
              <a:rPr lang="ru-RU" dirty="0" smtClean="0">
                <a:latin typeface="Times New Roman" pitchFamily="18" charset="0"/>
                <a:cs typeface="Times New Roman" pitchFamily="18" charset="0"/>
              </a:rPr>
              <a:t> исключительно для опубликования их официальных материалов и сообщений, нормативных правовых и иных актов </a:t>
            </a:r>
            <a:r>
              <a:rPr lang="ru-RU" b="1" u="sng" dirty="0" smtClean="0">
                <a:solidFill>
                  <a:srgbClr val="FF0000"/>
                </a:solidFill>
                <a:latin typeface="Times New Roman" pitchFamily="18" charset="0"/>
                <a:cs typeface="Times New Roman" pitchFamily="18" charset="0"/>
              </a:rPr>
              <a:t>не могут</a:t>
            </a:r>
            <a:r>
              <a:rPr lang="ru-RU" b="1" dirty="0" smtClean="0">
                <a:solidFill>
                  <a:srgbClr val="FF0000"/>
                </a:solidFill>
                <a:latin typeface="Times New Roman" pitchFamily="18" charset="0"/>
                <a:cs typeface="Times New Roman" pitchFamily="18" charset="0"/>
              </a:rPr>
              <a:t> </a:t>
            </a:r>
            <a:r>
              <a:rPr lang="ru-RU" dirty="0" smtClean="0">
                <a:solidFill>
                  <a:prstClr val="black"/>
                </a:solidFill>
                <a:latin typeface="Times New Roman" pitchFamily="18" charset="0"/>
                <a:cs typeface="Times New Roman" pitchFamily="18" charset="0"/>
              </a:rPr>
              <a:t>публиковаться агитационные материалы, а также редакционные материалы, освещающие деятельность кандидатов, избирательных объединений (пункт 6 ст. 47).</a:t>
            </a:r>
            <a:endParaRPr lang="ru-RU" b="1" dirty="0">
              <a:latin typeface="Times New Roman" pitchFamily="18" charset="0"/>
              <a:cs typeface="Times New Roman" pitchFamily="18" charset="0"/>
            </a:endParaRPr>
          </a:p>
        </p:txBody>
      </p:sp>
      <p:sp>
        <p:nvSpPr>
          <p:cNvPr id="10" name="Прямоугольник 9"/>
          <p:cNvSpPr/>
          <p:nvPr/>
        </p:nvSpPr>
        <p:spPr>
          <a:xfrm>
            <a:off x="1811216" y="211016"/>
            <a:ext cx="7209692" cy="923330"/>
          </a:xfrm>
          <a:prstGeom prst="rect">
            <a:avLst/>
          </a:prstGeom>
        </p:spPr>
        <p:txBody>
          <a:bodyPr wrap="square">
            <a:spAutoFit/>
          </a:bodyPr>
          <a:lstStyle/>
          <a:p>
            <a:pPr lvl="0" algn="ctr"/>
            <a:r>
              <a:rPr lang="ru-RU"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sp>
        <p:nvSpPr>
          <p:cNvPr id="11" name="TextBox 10"/>
          <p:cNvSpPr txBox="1"/>
          <p:nvPr/>
        </p:nvSpPr>
        <p:spPr>
          <a:xfrm>
            <a:off x="355849" y="5093673"/>
            <a:ext cx="8753475" cy="1384995"/>
          </a:xfrm>
          <a:prstGeom prst="rect">
            <a:avLst/>
          </a:prstGeom>
          <a:noFill/>
        </p:spPr>
        <p:txBody>
          <a:bodyPr wrap="square" rtlCol="0">
            <a:spAutoFit/>
          </a:bodyPr>
          <a:lstStyle/>
          <a:p>
            <a:pPr marL="285750" indent="-285750" algn="just">
              <a:buFont typeface="Arial" panose="020B0604020202020204" pitchFamily="34" charset="0"/>
              <a:buChar char="•"/>
            </a:pPr>
            <a:r>
              <a:rPr lang="ru-RU" sz="1400" i="1" dirty="0" smtClean="0">
                <a:latin typeface="Times New Roman" pitchFamily="18" charset="0"/>
                <a:cs typeface="Times New Roman" pitchFamily="18" charset="0"/>
              </a:rPr>
              <a:t>ч. 6 ст. 61 Федерального закона от 22.02.2014 N 20-ФЗ «О выборах депутатов Государственной Думы Федерального Собрания Российской Федерации»</a:t>
            </a:r>
          </a:p>
          <a:p>
            <a:pPr marL="285750" indent="-285750" algn="just">
              <a:buFont typeface="Arial" panose="020B0604020202020204" pitchFamily="34" charset="0"/>
              <a:buChar char="•"/>
            </a:pPr>
            <a:r>
              <a:rPr lang="ru-RU" sz="1400" i="1" dirty="0">
                <a:latin typeface="Times New Roman" pitchFamily="18" charset="0"/>
                <a:cs typeface="Times New Roman" pitchFamily="18" charset="0"/>
              </a:rPr>
              <a:t>ч. </a:t>
            </a:r>
            <a:r>
              <a:rPr lang="ru-RU" sz="1400" i="1" dirty="0" smtClean="0">
                <a:latin typeface="Times New Roman" pitchFamily="18" charset="0"/>
                <a:cs typeface="Times New Roman" pitchFamily="18" charset="0"/>
              </a:rPr>
              <a:t>2 </a:t>
            </a:r>
            <a:r>
              <a:rPr lang="ru-RU" sz="1400" i="1" dirty="0">
                <a:latin typeface="Times New Roman" pitchFamily="18" charset="0"/>
                <a:cs typeface="Times New Roman" pitchFamily="18" charset="0"/>
              </a:rPr>
              <a:t>ст. </a:t>
            </a:r>
            <a:r>
              <a:rPr lang="ru-RU" sz="1400" i="1" dirty="0" smtClean="0">
                <a:latin typeface="Times New Roman" pitchFamily="18" charset="0"/>
                <a:cs typeface="Times New Roman" pitchFamily="18" charset="0"/>
              </a:rPr>
              <a:t>50 </a:t>
            </a:r>
            <a:r>
              <a:rPr lang="ru-RU" sz="1400" i="1" dirty="0">
                <a:latin typeface="Times New Roman" pitchFamily="18" charset="0"/>
                <a:cs typeface="Times New Roman" pitchFamily="18" charset="0"/>
              </a:rPr>
              <a:t>Закона города Севастополя «О выборах депутатов законодательного собрания города Севастополя» от 30.04.2014</a:t>
            </a:r>
          </a:p>
          <a:p>
            <a:pPr marL="285750" indent="-285750" algn="just">
              <a:buFont typeface="Arial" panose="020B0604020202020204" pitchFamily="34" charset="0"/>
              <a:buChar char="•"/>
            </a:pPr>
            <a:r>
              <a:rPr lang="ru-RU" sz="1400" i="1" dirty="0">
                <a:latin typeface="Times New Roman" pitchFamily="18" charset="0"/>
                <a:cs typeface="Times New Roman" pitchFamily="18" charset="0"/>
              </a:rPr>
              <a:t>ч. 3 ст. </a:t>
            </a:r>
            <a:r>
              <a:rPr lang="ru-RU" sz="1400" i="1" dirty="0" smtClean="0">
                <a:latin typeface="Times New Roman" pitchFamily="18" charset="0"/>
                <a:cs typeface="Times New Roman" pitchFamily="18" charset="0"/>
              </a:rPr>
              <a:t>59 Закона </a:t>
            </a:r>
            <a:r>
              <a:rPr lang="ru-RU" sz="1400" i="1" dirty="0">
                <a:latin typeface="Times New Roman" pitchFamily="18" charset="0"/>
                <a:cs typeface="Times New Roman" pitchFamily="18" charset="0"/>
              </a:rPr>
              <a:t>города Севастополя «О выборах депутатов представительных органов внутригородских муниципальных образований города Севастополя» от </a:t>
            </a:r>
            <a:r>
              <a:rPr lang="ru-RU" sz="1400" i="1" dirty="0" smtClean="0">
                <a:latin typeface="Times New Roman" pitchFamily="18" charset="0"/>
                <a:cs typeface="Times New Roman" pitchFamily="18" charset="0"/>
              </a:rPr>
              <a:t>02.06.2014</a:t>
            </a:r>
            <a:endParaRPr lang="ru-RU" sz="1400" i="1" dirty="0">
              <a:latin typeface="Times New Roman" pitchFamily="18" charset="0"/>
              <a:cs typeface="Times New Roman" pitchFamily="18" charset="0"/>
            </a:endParaRPr>
          </a:p>
        </p:txBody>
      </p:sp>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8</a:t>
            </a:fld>
            <a:endParaRPr lang="en-US" dirty="0"/>
          </a:p>
        </p:txBody>
      </p:sp>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25" y="3870355"/>
            <a:ext cx="8422500" cy="87256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5086" y="1269587"/>
            <a:ext cx="7623664" cy="2062103"/>
          </a:xfrm>
          <a:prstGeom prst="rect">
            <a:avLst/>
          </a:prstGeom>
          <a:noFill/>
          <a:ln w="38100">
            <a:solidFill>
              <a:schemeClr val="accent1">
                <a:lumMod val="75000"/>
              </a:schemeClr>
            </a:solidFill>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1600" dirty="0">
                <a:latin typeface="Times New Roman" pitchFamily="18" charset="0"/>
                <a:cs typeface="Times New Roman" pitchFamily="18" charset="0"/>
              </a:rPr>
              <a:t>Использование в агитационных материалах высказываний </a:t>
            </a:r>
            <a:r>
              <a:rPr lang="ru-RU" sz="1600" b="1" dirty="0">
                <a:latin typeface="Times New Roman" pitchFamily="18" charset="0"/>
                <a:cs typeface="Times New Roman" pitchFamily="18" charset="0"/>
              </a:rPr>
              <a:t>физического лица, не имеющего </a:t>
            </a:r>
            <a:r>
              <a:rPr lang="ru-RU" sz="1600" b="1" dirty="0" smtClean="0">
                <a:latin typeface="Times New Roman" pitchFamily="18" charset="0"/>
                <a:cs typeface="Times New Roman" pitchFamily="18" charset="0"/>
              </a:rPr>
              <a:t>права </a:t>
            </a:r>
            <a:r>
              <a:rPr lang="ru-RU" sz="1600" b="1" dirty="0">
                <a:latin typeface="Times New Roman" pitchFamily="18" charset="0"/>
                <a:cs typeface="Times New Roman" pitchFamily="18" charset="0"/>
              </a:rPr>
              <a:t>проводить предвыборную </a:t>
            </a:r>
            <a:r>
              <a:rPr lang="ru-RU" sz="1600" b="1" dirty="0" smtClean="0">
                <a:latin typeface="Times New Roman" pitchFamily="18" charset="0"/>
                <a:cs typeface="Times New Roman" pitchFamily="18" charset="0"/>
              </a:rPr>
              <a:t>агитацию,</a:t>
            </a:r>
            <a:r>
              <a:rPr lang="ru-RU" sz="1600" dirty="0" smtClean="0">
                <a:latin typeface="Times New Roman" pitchFamily="18" charset="0"/>
                <a:cs typeface="Times New Roman" pitchFamily="18" charset="0"/>
              </a:rPr>
              <a:t> об избирательном </a:t>
            </a:r>
            <a:r>
              <a:rPr lang="ru-RU" sz="1600" dirty="0">
                <a:latin typeface="Times New Roman" pitchFamily="18" charset="0"/>
                <a:cs typeface="Times New Roman" pitchFamily="18" charset="0"/>
              </a:rPr>
              <a:t>объединении, выдвинувшем список кандидатов, кандидатов по одномандатным (многомандатным) избирательным округам, о кандидате (кандидатах), по вопросу референдума </a:t>
            </a:r>
            <a:r>
              <a:rPr lang="ru-RU" sz="1600" b="1" u="sng" dirty="0">
                <a:solidFill>
                  <a:srgbClr val="FF0000"/>
                </a:solidFill>
                <a:latin typeface="Times New Roman" pitchFamily="18" charset="0"/>
                <a:cs typeface="Times New Roman" pitchFamily="18" charset="0"/>
              </a:rPr>
              <a:t>не </a:t>
            </a:r>
            <a:r>
              <a:rPr lang="ru-RU" sz="1600" b="1" u="sng" dirty="0" smtClean="0">
                <a:solidFill>
                  <a:srgbClr val="FF0000"/>
                </a:solidFill>
                <a:latin typeface="Times New Roman" pitchFamily="18" charset="0"/>
                <a:cs typeface="Times New Roman" pitchFamily="18" charset="0"/>
              </a:rPr>
              <a:t>допускается</a:t>
            </a:r>
            <a:r>
              <a:rPr lang="ru-RU" sz="1600" b="1" dirty="0" smtClean="0">
                <a:solidFill>
                  <a:srgbClr val="FF0000"/>
                </a:solidFill>
                <a:latin typeface="Times New Roman" pitchFamily="18" charset="0"/>
                <a:cs typeface="Times New Roman" pitchFamily="18" charset="0"/>
              </a:rPr>
              <a:t> </a:t>
            </a:r>
            <a:r>
              <a:rPr lang="ru-RU" sz="1600" b="1" dirty="0" smtClean="0">
                <a:latin typeface="Times New Roman" pitchFamily="18" charset="0"/>
                <a:cs typeface="Times New Roman" pitchFamily="18" charset="0"/>
              </a:rPr>
              <a:t>(</a:t>
            </a:r>
            <a:r>
              <a:rPr lang="ru-RU" sz="1600" b="1" dirty="0">
                <a:latin typeface="Times New Roman" pitchFamily="18" charset="0"/>
                <a:cs typeface="Times New Roman" pitchFamily="18" charset="0"/>
              </a:rPr>
              <a:t>пункт </a:t>
            </a:r>
            <a:r>
              <a:rPr lang="ru-RU" sz="1600" b="1" dirty="0" smtClean="0">
                <a:latin typeface="Times New Roman" pitchFamily="18" charset="0"/>
                <a:cs typeface="Times New Roman" pitchFamily="18" charset="0"/>
              </a:rPr>
              <a:t>8.2 </a:t>
            </a:r>
            <a:r>
              <a:rPr lang="ru-RU" sz="1600" b="1" dirty="0">
                <a:latin typeface="Times New Roman" pitchFamily="18" charset="0"/>
                <a:cs typeface="Times New Roman" pitchFamily="18" charset="0"/>
              </a:rPr>
              <a:t>ст. 48</a:t>
            </a:r>
            <a:r>
              <a:rPr lang="ru-RU" sz="1600" b="1" dirty="0" smtClean="0">
                <a:latin typeface="Times New Roman" pitchFamily="18" charset="0"/>
                <a:cs typeface="Times New Roman" pitchFamily="18" charset="0"/>
              </a:rPr>
              <a:t>).</a:t>
            </a:r>
            <a:endParaRPr lang="ru-RU" sz="1600" b="1" u="sng" dirty="0" smtClean="0">
              <a:solidFill>
                <a:srgbClr val="FF0000"/>
              </a:solidFill>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Использование </a:t>
            </a:r>
            <a:r>
              <a:rPr lang="ru-RU" sz="1600" b="1" dirty="0" smtClean="0">
                <a:latin typeface="Times New Roman" pitchFamily="18" charset="0"/>
                <a:cs typeface="Times New Roman" pitchFamily="18" charset="0"/>
              </a:rPr>
              <a:t>в агитационных материалах </a:t>
            </a:r>
            <a:r>
              <a:rPr lang="ru-RU" sz="1600" b="1" u="sng" dirty="0" smtClean="0">
                <a:latin typeface="Times New Roman" pitchFamily="18" charset="0"/>
                <a:cs typeface="Times New Roman" pitchFamily="18" charset="0"/>
              </a:rPr>
              <a:t>высказываний</a:t>
            </a:r>
            <a:r>
              <a:rPr lang="ru-RU" sz="1600" b="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физического лица о кандидате, об избирательном объединении </a:t>
            </a:r>
            <a:r>
              <a:rPr lang="ru-RU" sz="1600" b="1" u="sng" dirty="0" smtClean="0">
                <a:solidFill>
                  <a:srgbClr val="FF0000"/>
                </a:solidFill>
                <a:latin typeface="Times New Roman" pitchFamily="18" charset="0"/>
                <a:cs typeface="Times New Roman" pitchFamily="18" charset="0"/>
              </a:rPr>
              <a:t>допускается</a:t>
            </a:r>
            <a:r>
              <a:rPr lang="ru-RU" sz="1600" dirty="0" smtClean="0">
                <a:latin typeface="Times New Roman" pitchFamily="18" charset="0"/>
                <a:cs typeface="Times New Roman" pitchFamily="18" charset="0"/>
              </a:rPr>
              <a:t> </a:t>
            </a:r>
            <a:r>
              <a:rPr lang="ru-RU" sz="1600" b="1" u="sng" dirty="0" smtClean="0">
                <a:latin typeface="Times New Roman" pitchFamily="18" charset="0"/>
                <a:cs typeface="Times New Roman" pitchFamily="18" charset="0"/>
              </a:rPr>
              <a:t>только с письменного согласия данного физического лица </a:t>
            </a:r>
            <a:r>
              <a:rPr lang="ru-RU" sz="1600" b="1" dirty="0" smtClean="0">
                <a:latin typeface="Times New Roman" pitchFamily="18" charset="0"/>
                <a:cs typeface="Times New Roman" pitchFamily="18" charset="0"/>
              </a:rPr>
              <a:t>(пункт 9 ст. 48).</a:t>
            </a:r>
          </a:p>
        </p:txBody>
      </p:sp>
      <p:pic>
        <p:nvPicPr>
          <p:cNvPr id="3" name="Picture 2" descr="https://sdelka.guru/wp-content/uploads/2018/02/kak-privatizirovat-kvartiru-esli-soglasny-ne-vse-propisannye4-e1518876709758.jpeg"/>
          <p:cNvPicPr>
            <a:picLocks noChangeAspect="1" noChangeArrowheads="1"/>
          </p:cNvPicPr>
          <p:nvPr/>
        </p:nvPicPr>
        <p:blipFill>
          <a:blip r:embed="rId2" cstate="print"/>
          <a:srcRect/>
          <a:stretch>
            <a:fillRect/>
          </a:stretch>
        </p:blipFill>
        <p:spPr bwMode="auto">
          <a:xfrm>
            <a:off x="6284457" y="3552994"/>
            <a:ext cx="2764293" cy="1910434"/>
          </a:xfrm>
          <a:prstGeom prst="rect">
            <a:avLst/>
          </a:prstGeom>
          <a:ln>
            <a:noFill/>
          </a:ln>
          <a:effectLst>
            <a:softEdge rad="112500"/>
          </a:effectLst>
        </p:spPr>
      </p:pic>
      <p:sp>
        <p:nvSpPr>
          <p:cNvPr id="5" name="TextBox 4"/>
          <p:cNvSpPr txBox="1"/>
          <p:nvPr/>
        </p:nvSpPr>
        <p:spPr>
          <a:xfrm>
            <a:off x="575137" y="3527363"/>
            <a:ext cx="5663738" cy="209288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b="1" dirty="0" smtClean="0">
                <a:latin typeface="Times New Roman" pitchFamily="18" charset="0"/>
                <a:cs typeface="Times New Roman" pitchFamily="18" charset="0"/>
              </a:rPr>
              <a:t>Пример согласия</a:t>
            </a:r>
          </a:p>
          <a:p>
            <a:pPr algn="ctr"/>
            <a:r>
              <a:rPr lang="ru-RU" sz="1600" i="1" dirty="0" smtClean="0">
                <a:latin typeface="Times New Roman" pitchFamily="18" charset="0"/>
                <a:cs typeface="Times New Roman" pitchFamily="18" charset="0"/>
              </a:rPr>
              <a:t>«Я, гражданин Российской Федерации, Иванов Иван Иванович, даю согласие на использование моих высказываний во всех агитационных материалах Всероссийской политической партии «ЕДИНАЯ РОССИЯ» на весь период избирательной кампании по муниципальным выборам председателя Гагаринского МО г. Севастополь, назначенным на 19 сентября 2021 года».</a:t>
            </a:r>
          </a:p>
        </p:txBody>
      </p:sp>
      <p:sp>
        <p:nvSpPr>
          <p:cNvPr id="6" name="Прямоугольник 5"/>
          <p:cNvSpPr/>
          <p:nvPr/>
        </p:nvSpPr>
        <p:spPr>
          <a:xfrm>
            <a:off x="1811216" y="211016"/>
            <a:ext cx="7209692" cy="923330"/>
          </a:xfrm>
          <a:prstGeom prst="rect">
            <a:avLst/>
          </a:prstGeom>
        </p:spPr>
        <p:txBody>
          <a:bodyPr wrap="square">
            <a:spAutoFit/>
          </a:bodyPr>
          <a:lstStyle/>
          <a:p>
            <a:pPr lvl="0" algn="ctr"/>
            <a:r>
              <a:rPr lang="ru-RU"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sp>
        <p:nvSpPr>
          <p:cNvPr id="7" name="TextBox 6"/>
          <p:cNvSpPr txBox="1"/>
          <p:nvPr/>
        </p:nvSpPr>
        <p:spPr>
          <a:xfrm>
            <a:off x="1" y="5595326"/>
            <a:ext cx="9020908" cy="1169551"/>
          </a:xfrm>
          <a:prstGeom prst="rect">
            <a:avLst/>
          </a:prstGeom>
          <a:noFill/>
        </p:spPr>
        <p:txBody>
          <a:bodyPr wrap="square" rtlCol="0">
            <a:spAutoFit/>
          </a:bodyPr>
          <a:lstStyle/>
          <a:p>
            <a:pPr marL="285750" indent="-285750" algn="just">
              <a:buFont typeface="Arial" panose="020B0604020202020204" pitchFamily="34" charset="0"/>
              <a:buChar char="•"/>
            </a:pPr>
            <a:r>
              <a:rPr lang="ru-RU" sz="1400" i="1" dirty="0" smtClean="0">
                <a:latin typeface="Times New Roman" pitchFamily="18" charset="0"/>
                <a:cs typeface="Times New Roman" pitchFamily="18" charset="0"/>
              </a:rPr>
              <a:t>ч. 9 ст. 62 Федерального закона от 22.02.2014 N 20-ФЗ «О выборах депутатов Государственной Думы Федерального Собрания Российской Федерации»</a:t>
            </a:r>
          </a:p>
          <a:p>
            <a:pPr marL="285750" indent="-285750" algn="just">
              <a:buFont typeface="Arial" panose="020B0604020202020204" pitchFamily="34" charset="0"/>
              <a:buChar char="•"/>
            </a:pPr>
            <a:r>
              <a:rPr lang="ru-RU" sz="1400" i="1" dirty="0">
                <a:latin typeface="Times New Roman" pitchFamily="18" charset="0"/>
                <a:cs typeface="Times New Roman" pitchFamily="18" charset="0"/>
              </a:rPr>
              <a:t>ч. 6 ст. 61 Федерального закона от 22.02.2014 N 20-ФЗ «О выборах депутатов Государственной Думы Федерального Собрания Российской Федерации»</a:t>
            </a:r>
          </a:p>
          <a:p>
            <a:pPr marL="285750" indent="-285750" algn="just">
              <a:buFont typeface="Arial" panose="020B0604020202020204" pitchFamily="34" charset="0"/>
              <a:buChar char="•"/>
            </a:pPr>
            <a:endParaRPr lang="ru-RU" sz="1400" i="1"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a:xfrm>
            <a:off x="7086600" y="0"/>
            <a:ext cx="2057400" cy="365125"/>
          </a:xfrm>
        </p:spPr>
        <p:txBody>
          <a:bodyPr/>
          <a:lstStyle/>
          <a:p>
            <a:fld id="{30837FF7-5919-41BF-8DD0-96FAEA1BD99B}"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1000</TotalTime>
  <Words>3467</Words>
  <Application>Microsoft Office PowerPoint</Application>
  <PresentationFormat>Экран (4:3)</PresentationFormat>
  <Paragraphs>191</Paragraphs>
  <Slides>30</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30</vt:i4>
      </vt:variant>
    </vt:vector>
  </HeadingPairs>
  <TitlesOfParts>
    <vt:vector size="36" baseType="lpstr">
      <vt:lpstr>Arial</vt:lpstr>
      <vt:lpstr>Calibri</vt:lpstr>
      <vt:lpstr>Calibri Light</vt:lpstr>
      <vt:lpstr>Symbol</vt:lpstr>
      <vt:lpstr>Times New Roman</vt:lpstr>
      <vt:lpstr>Office Theme</vt:lpstr>
      <vt:lpstr>Соблюдение выборного законодательства Российской Федерации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RKN82</cp:lastModifiedBy>
  <cp:revision>167</cp:revision>
  <dcterms:created xsi:type="dcterms:W3CDTF">2018-09-04T12:10:47Z</dcterms:created>
  <dcterms:modified xsi:type="dcterms:W3CDTF">2021-07-12T12:44:02Z</dcterms:modified>
</cp:coreProperties>
</file>